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8"/>
  </p:notesMasterIdLst>
  <p:sldIdLst>
    <p:sldId id="256" r:id="rId2"/>
    <p:sldId id="261" r:id="rId3"/>
    <p:sldId id="262" r:id="rId4"/>
    <p:sldId id="264" r:id="rId5"/>
    <p:sldId id="266" r:id="rId6"/>
    <p:sldId id="269" r:id="rId7"/>
    <p:sldId id="271" r:id="rId8"/>
    <p:sldId id="272" r:id="rId9"/>
    <p:sldId id="273" r:id="rId10"/>
    <p:sldId id="275" r:id="rId11"/>
    <p:sldId id="277" r:id="rId12"/>
    <p:sldId id="279" r:id="rId13"/>
    <p:sldId id="281" r:id="rId14"/>
    <p:sldId id="283" r:id="rId15"/>
    <p:sldId id="284" r:id="rId16"/>
    <p:sldId id="288" r:id="rId17"/>
  </p:sldIdLst>
  <p:sldSz cx="9144000" cy="5143500" type="screen16x9"/>
  <p:notesSz cx="6858000" cy="9144000"/>
  <p:embeddedFontLst>
    <p:embeddedFont>
      <p:font typeface="Antic Slab" panose="020B0604020202020204" charset="0"/>
      <p:regular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Montserrat" panose="020B0604020202020204" charset="0"/>
      <p:regular r:id="rId28"/>
      <p:bold r:id="rId29"/>
      <p:italic r:id="rId30"/>
      <p:boldItalic r:id="rId31"/>
    </p:embeddedFont>
    <p:embeddedFont>
      <p:font typeface="Montserrat Light" panose="020B0604020202020204" charset="0"/>
      <p:regular r:id="rId32"/>
      <p:bold r:id="rId33"/>
      <p:italic r:id="rId34"/>
      <p:boldItalic r:id="rId35"/>
    </p:embeddedFont>
    <p:embeddedFont>
      <p:font typeface="Rozha On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30B"/>
    <a:srgbClr val="196D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2"/>
  </p:normalViewPr>
  <p:slideViewPr>
    <p:cSldViewPr snapToGrid="0">
      <p:cViewPr varScale="1">
        <p:scale>
          <a:sx n="53" d="100"/>
          <a:sy n="53" d="100"/>
        </p:scale>
        <p:origin x="10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30a2c4937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a30a2c4937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d79ed2ce1d_0_6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d79ed2ce1d_0_6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d79ed2ce1d_0_6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d79ed2ce1d_0_6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d79ed2ce1d_0_6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d79ed2ce1d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d79ed2ce1d_0_3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gd79ed2ce1d_0_3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d79ed2ce1d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d79ed2ce1d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d79ed2ce1d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d79ed2ce1d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d79ed2ce1d_0_6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d79ed2ce1d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10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79ed2ce1d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d79ed2ce1d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30a2c4937_2_1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a30a2c4937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79ed2ce1d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d79ed2ce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30a2c4937_2_1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a30a2c4937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79ed2ce1d_0_3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d79ed2ce1d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d79ed2ce1d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gd79ed2ce1d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30a2c4937_2_22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ga30a2c4937_2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30a2c4937_2_24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ga30a2c4937_2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PTMON title">
  <p:cSld name="PPTMON title">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12427045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PPTMON slide">
  <p:cSld name="3_PPTMON slide">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164529647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PPTMON slide">
  <p:cSld name="8_PPTMON slide">
    <p:spTree>
      <p:nvGrpSpPr>
        <p:cNvPr id="1" name="Shape 78"/>
        <p:cNvGrpSpPr/>
        <p:nvPr/>
      </p:nvGrpSpPr>
      <p:grpSpPr>
        <a:xfrm>
          <a:off x="0" y="0"/>
          <a:ext cx="0" cy="0"/>
          <a:chOff x="0" y="0"/>
          <a:chExt cx="0" cy="0"/>
        </a:xfrm>
      </p:grpSpPr>
      <p:sp>
        <p:nvSpPr>
          <p:cNvPr id="79" name="Google Shape;79;p19"/>
          <p:cNvSpPr>
            <a:spLocks noGrp="1"/>
          </p:cNvSpPr>
          <p:nvPr>
            <p:ph type="pic" idx="2"/>
          </p:nvPr>
        </p:nvSpPr>
        <p:spPr>
          <a:xfrm>
            <a:off x="5610065" y="0"/>
            <a:ext cx="3533935" cy="5143500"/>
          </a:xfrm>
          <a:prstGeom prst="rect">
            <a:avLst/>
          </a:prstGeom>
          <a:solidFill>
            <a:srgbClr val="F2F2F2"/>
          </a:solidFill>
          <a:ln>
            <a:noFill/>
          </a:ln>
        </p:spPr>
        <p:txBody>
          <a:bodyPr spcFirstLastPara="1" wrap="square" lIns="68575" tIns="729000" rIns="68575" bIns="34275" anchor="ctr" anchorCtr="1">
            <a:noAutofit/>
          </a:bodyPr>
          <a:lstStyle>
            <a:lvl1pPr marR="0" lvl="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0019432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PPTMON slide">
  <p:cSld name="9_PPTMON slide">
    <p:spTree>
      <p:nvGrpSpPr>
        <p:cNvPr id="1" name="Shape 111"/>
        <p:cNvGrpSpPr/>
        <p:nvPr/>
      </p:nvGrpSpPr>
      <p:grpSpPr>
        <a:xfrm>
          <a:off x="0" y="0"/>
          <a:ext cx="0" cy="0"/>
          <a:chOff x="0" y="0"/>
          <a:chExt cx="0" cy="0"/>
        </a:xfrm>
      </p:grpSpPr>
      <p:sp>
        <p:nvSpPr>
          <p:cNvPr id="116" name="Google Shape;116;p24"/>
          <p:cNvSpPr>
            <a:spLocks noGrp="1"/>
          </p:cNvSpPr>
          <p:nvPr>
            <p:ph type="pic" idx="2"/>
          </p:nvPr>
        </p:nvSpPr>
        <p:spPr>
          <a:xfrm>
            <a:off x="978319" y="1457324"/>
            <a:ext cx="1482159" cy="1482157"/>
          </a:xfrm>
          <a:prstGeom prst="ellipse">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7" name="Google Shape;117;p24"/>
          <p:cNvSpPr>
            <a:spLocks noGrp="1"/>
          </p:cNvSpPr>
          <p:nvPr>
            <p:ph type="pic" idx="3"/>
          </p:nvPr>
        </p:nvSpPr>
        <p:spPr>
          <a:xfrm>
            <a:off x="2880053" y="1457324"/>
            <a:ext cx="1482159" cy="1482157"/>
          </a:xfrm>
          <a:prstGeom prst="ellipse">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4"/>
          <p:cNvSpPr>
            <a:spLocks noGrp="1"/>
          </p:cNvSpPr>
          <p:nvPr>
            <p:ph type="pic" idx="4"/>
          </p:nvPr>
        </p:nvSpPr>
        <p:spPr>
          <a:xfrm>
            <a:off x="4781787" y="1457324"/>
            <a:ext cx="1482159" cy="1482157"/>
          </a:xfrm>
          <a:prstGeom prst="ellipse">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Google Shape;119;p24"/>
          <p:cNvSpPr>
            <a:spLocks noGrp="1"/>
          </p:cNvSpPr>
          <p:nvPr>
            <p:ph type="pic" idx="5"/>
          </p:nvPr>
        </p:nvSpPr>
        <p:spPr>
          <a:xfrm>
            <a:off x="6683521" y="1457324"/>
            <a:ext cx="1482159" cy="1482157"/>
          </a:xfrm>
          <a:prstGeom prst="ellipse">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0106995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PPTMON slide">
  <p:cSld name="7_PPTMON slide">
    <p:spTree>
      <p:nvGrpSpPr>
        <p:cNvPr id="1" name="Shape 96"/>
        <p:cNvGrpSpPr/>
        <p:nvPr/>
      </p:nvGrpSpPr>
      <p:grpSpPr>
        <a:xfrm>
          <a:off x="0" y="0"/>
          <a:ext cx="0" cy="0"/>
          <a:chOff x="0" y="0"/>
          <a:chExt cx="0" cy="0"/>
        </a:xfrm>
      </p:grpSpPr>
      <p:sp>
        <p:nvSpPr>
          <p:cNvPr id="102" name="Google Shape;102;p22"/>
          <p:cNvSpPr>
            <a:spLocks noGrp="1"/>
          </p:cNvSpPr>
          <p:nvPr>
            <p:ph type="pic" idx="2"/>
          </p:nvPr>
        </p:nvSpPr>
        <p:spPr>
          <a:xfrm>
            <a:off x="827347" y="866342"/>
            <a:ext cx="1482159" cy="1482157"/>
          </a:xfrm>
          <a:prstGeom prst="rect">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Google Shape;103;p22"/>
          <p:cNvSpPr>
            <a:spLocks noGrp="1"/>
          </p:cNvSpPr>
          <p:nvPr>
            <p:ph type="pic" idx="3"/>
          </p:nvPr>
        </p:nvSpPr>
        <p:spPr>
          <a:xfrm>
            <a:off x="827347" y="2795000"/>
            <a:ext cx="1482159" cy="1482157"/>
          </a:xfrm>
          <a:prstGeom prst="rect">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2"/>
          <p:cNvSpPr>
            <a:spLocks noGrp="1"/>
          </p:cNvSpPr>
          <p:nvPr>
            <p:ph type="pic" idx="4"/>
          </p:nvPr>
        </p:nvSpPr>
        <p:spPr>
          <a:xfrm>
            <a:off x="4684973" y="866342"/>
            <a:ext cx="1482159" cy="1482157"/>
          </a:xfrm>
          <a:prstGeom prst="rect">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5" name="Google Shape;105;p22"/>
          <p:cNvSpPr>
            <a:spLocks noGrp="1"/>
          </p:cNvSpPr>
          <p:nvPr>
            <p:ph type="pic" idx="5"/>
          </p:nvPr>
        </p:nvSpPr>
        <p:spPr>
          <a:xfrm>
            <a:off x="4684973" y="2795000"/>
            <a:ext cx="1482159" cy="1482157"/>
          </a:xfrm>
          <a:prstGeom prst="rect">
            <a:avLst/>
          </a:prstGeom>
          <a:solidFill>
            <a:srgbClr val="F2F2F2"/>
          </a:solidFill>
          <a:ln>
            <a:noFill/>
          </a:ln>
        </p:spPr>
        <p:txBody>
          <a:bodyPr spcFirstLastPara="1" wrap="square" lIns="68575" tIns="34275" rIns="68575" bIns="34275" anchor="b" anchorCtr="1">
            <a:noAutofit/>
          </a:bodyPr>
          <a:lstStyle>
            <a:lvl1pPr marR="0" lvl="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499083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k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81" r:id="rId12"/>
    <p:sldLayoutId id="2147483683" r:id="rId13"/>
    <p:sldLayoutId id="2147483684" r:id="rId14"/>
    <p:sldLayoutId id="2147483685" r:id="rId15"/>
    <p:sldLayoutId id="214748368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p:nvPr/>
        </p:nvSpPr>
        <p:spPr>
          <a:xfrm>
            <a:off x="2497014" y="1401676"/>
            <a:ext cx="6427177" cy="2100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5000" dirty="0">
                <a:solidFill>
                  <a:schemeClr val="dk1"/>
                </a:solidFill>
                <a:latin typeface="Century Gothic" panose="020B0502020202020204" pitchFamily="34" charset="0"/>
                <a:ea typeface="Rozha One"/>
                <a:cs typeface="Rozha One"/>
                <a:sym typeface="Rozha One"/>
              </a:rPr>
              <a:t>Community Garden to Courtroom</a:t>
            </a:r>
            <a:endParaRPr sz="5000" dirty="0">
              <a:solidFill>
                <a:schemeClr val="dk1"/>
              </a:solidFill>
              <a:latin typeface="Century Gothic" panose="020B0502020202020204" pitchFamily="34" charset="0"/>
              <a:ea typeface="Rozha One"/>
              <a:cs typeface="Rozha One"/>
              <a:sym typeface="Rozha One"/>
            </a:endParaRPr>
          </a:p>
        </p:txBody>
      </p:sp>
      <p:sp>
        <p:nvSpPr>
          <p:cNvPr id="174" name="Google Shape;174;p34"/>
          <p:cNvSpPr txBox="1"/>
          <p:nvPr/>
        </p:nvSpPr>
        <p:spPr>
          <a:xfrm>
            <a:off x="3014435" y="3213589"/>
            <a:ext cx="5207700" cy="726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1800" dirty="0">
                <a:solidFill>
                  <a:schemeClr val="dk1"/>
                </a:solidFill>
                <a:latin typeface="Century Gothic" panose="020B0502020202020204" pitchFamily="34" charset="0"/>
                <a:ea typeface="Montserrat Light"/>
                <a:cs typeface="Montserrat Light"/>
                <a:sym typeface="Montserrat Light"/>
              </a:rPr>
              <a:t>Katherine Withers</a:t>
            </a:r>
            <a:endParaRPr sz="1800" dirty="0">
              <a:solidFill>
                <a:schemeClr val="dk1"/>
              </a:solidFill>
              <a:latin typeface="Century Gothic" panose="020B0502020202020204" pitchFamily="34" charset="0"/>
              <a:ea typeface="Montserrat Light"/>
              <a:cs typeface="Montserrat Light"/>
              <a:sym typeface="Montserrat Light"/>
            </a:endParaRPr>
          </a:p>
          <a:p>
            <a:pPr marL="0" marR="0" lvl="0" indent="0" algn="ctr" rtl="0">
              <a:spcBef>
                <a:spcPts val="0"/>
              </a:spcBef>
              <a:spcAft>
                <a:spcPts val="0"/>
              </a:spcAft>
              <a:buNone/>
            </a:pPr>
            <a:r>
              <a:rPr lang="ko" dirty="0">
                <a:solidFill>
                  <a:schemeClr val="dk1"/>
                </a:solidFill>
                <a:latin typeface="Century Gothic" panose="020B0502020202020204" pitchFamily="34" charset="0"/>
                <a:ea typeface="Montserrat Light"/>
                <a:cs typeface="Montserrat Light"/>
                <a:sym typeface="Montserrat Light"/>
              </a:rPr>
              <a:t>Terry Bryant Law School Scholarship Program</a:t>
            </a:r>
            <a:endParaRPr dirty="0">
              <a:solidFill>
                <a:schemeClr val="dk1"/>
              </a:solidFill>
              <a:latin typeface="Century Gothic" panose="020B0502020202020204" pitchFamily="34" charset="0"/>
              <a:ea typeface="Montserrat Light"/>
              <a:cs typeface="Montserrat Light"/>
              <a:sym typeface="Montserrat Light"/>
            </a:endParaRPr>
          </a:p>
          <a:p>
            <a:pPr marL="0" marR="0" lvl="0" indent="0" algn="ctr" rtl="0">
              <a:spcBef>
                <a:spcPts val="0"/>
              </a:spcBef>
              <a:spcAft>
                <a:spcPts val="0"/>
              </a:spcAft>
              <a:buNone/>
            </a:pPr>
            <a:r>
              <a:rPr lang="ko" dirty="0">
                <a:solidFill>
                  <a:schemeClr val="dk1"/>
                </a:solidFill>
                <a:latin typeface="Century Gothic" panose="020B0502020202020204" pitchFamily="34" charset="0"/>
                <a:ea typeface="Montserrat Light"/>
                <a:cs typeface="Montserrat Light"/>
                <a:sym typeface="Montserrat Light"/>
              </a:rPr>
              <a:t>June 2021</a:t>
            </a:r>
            <a:endParaRPr dirty="0">
              <a:solidFill>
                <a:schemeClr val="dk1"/>
              </a:solidFill>
              <a:latin typeface="Century Gothic" panose="020B0502020202020204" pitchFamily="34" charset="0"/>
              <a:ea typeface="Montserrat Light"/>
              <a:cs typeface="Montserrat Light"/>
              <a:sym typeface="Montserrat Light"/>
            </a:endParaRPr>
          </a:p>
        </p:txBody>
      </p:sp>
      <p:pic>
        <p:nvPicPr>
          <p:cNvPr id="4" name="Google Shape;180;p35">
            <a:extLst>
              <a:ext uri="{FF2B5EF4-FFF2-40B4-BE49-F238E27FC236}">
                <a16:creationId xmlns:a16="http://schemas.microsoft.com/office/drawing/2014/main" id="{D81BFE0B-0A68-9C4A-B476-44ABCFAEB38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379758">
            <a:off x="42102" y="-177977"/>
            <a:ext cx="3424985" cy="52599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3"/>
          <p:cNvSpPr txBox="1"/>
          <p:nvPr/>
        </p:nvSpPr>
        <p:spPr>
          <a:xfrm>
            <a:off x="882931" y="128488"/>
            <a:ext cx="730465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100" b="1" dirty="0">
                <a:latin typeface="Century Gothic" panose="020B0502020202020204" pitchFamily="34" charset="0"/>
                <a:ea typeface="Rozha One"/>
                <a:cs typeface="Rozha One"/>
                <a:sym typeface="Rozha One"/>
              </a:rPr>
              <a:t>Urgent action is needed to address the issues that fall at the intersection of social and environmental issues. </a:t>
            </a:r>
            <a:endParaRPr b="1" dirty="0">
              <a:latin typeface="Century Gothic" panose="020B0502020202020204" pitchFamily="34" charset="0"/>
              <a:ea typeface="Montserrat"/>
              <a:cs typeface="Montserrat"/>
              <a:sym typeface="Montserrat"/>
            </a:endParaRPr>
          </a:p>
        </p:txBody>
      </p:sp>
      <p:sp>
        <p:nvSpPr>
          <p:cNvPr id="528" name="Google Shape;528;p53"/>
          <p:cNvSpPr txBox="1"/>
          <p:nvPr/>
        </p:nvSpPr>
        <p:spPr>
          <a:xfrm>
            <a:off x="169753" y="2063850"/>
            <a:ext cx="178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ko" dirty="0"/>
              <a:t>Climate Change</a:t>
            </a:r>
            <a:endParaRPr dirty="0"/>
          </a:p>
        </p:txBody>
      </p:sp>
      <p:sp>
        <p:nvSpPr>
          <p:cNvPr id="529" name="Google Shape;529;p53"/>
          <p:cNvSpPr txBox="1"/>
          <p:nvPr/>
        </p:nvSpPr>
        <p:spPr>
          <a:xfrm>
            <a:off x="3774842" y="2031736"/>
            <a:ext cx="178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dirty="0"/>
              <a:t>Public Health</a:t>
            </a:r>
            <a:endParaRPr dirty="0"/>
          </a:p>
        </p:txBody>
      </p:sp>
      <p:sp>
        <p:nvSpPr>
          <p:cNvPr id="530" name="Google Shape;530;p53"/>
          <p:cNvSpPr txBox="1"/>
          <p:nvPr/>
        </p:nvSpPr>
        <p:spPr>
          <a:xfrm>
            <a:off x="1956184" y="1986915"/>
            <a:ext cx="1787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dirty="0"/>
              <a:t>Inequitable Access to Green Space</a:t>
            </a:r>
            <a:endParaRPr dirty="0"/>
          </a:p>
        </p:txBody>
      </p:sp>
      <p:sp>
        <p:nvSpPr>
          <p:cNvPr id="531" name="Google Shape;531;p53"/>
          <p:cNvSpPr txBox="1"/>
          <p:nvPr/>
        </p:nvSpPr>
        <p:spPr>
          <a:xfrm>
            <a:off x="7126726" y="1956150"/>
            <a:ext cx="178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dirty="0"/>
              <a:t>Food Insecurity</a:t>
            </a:r>
            <a:endParaRPr dirty="0"/>
          </a:p>
        </p:txBody>
      </p:sp>
      <p:sp>
        <p:nvSpPr>
          <p:cNvPr id="532" name="Google Shape;532;p53"/>
          <p:cNvSpPr txBox="1"/>
          <p:nvPr/>
        </p:nvSpPr>
        <p:spPr>
          <a:xfrm>
            <a:off x="5535879" y="1958831"/>
            <a:ext cx="178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dirty="0"/>
              <a:t>Access to Water</a:t>
            </a:r>
            <a:endParaRPr dirty="0"/>
          </a:p>
        </p:txBody>
      </p:sp>
      <p:pic>
        <p:nvPicPr>
          <p:cNvPr id="533" name="Google Shape;533;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3590" y="1082923"/>
            <a:ext cx="1019450" cy="1019450"/>
          </a:xfrm>
          <a:prstGeom prst="rect">
            <a:avLst/>
          </a:prstGeom>
          <a:noFill/>
          <a:ln>
            <a:noFill/>
          </a:ln>
        </p:spPr>
      </p:pic>
      <p:pic>
        <p:nvPicPr>
          <p:cNvPr id="534" name="Google Shape;534;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66447" y="1102946"/>
            <a:ext cx="766575" cy="766575"/>
          </a:xfrm>
          <a:prstGeom prst="rect">
            <a:avLst/>
          </a:prstGeom>
          <a:noFill/>
          <a:ln>
            <a:noFill/>
          </a:ln>
        </p:spPr>
      </p:pic>
      <p:pic>
        <p:nvPicPr>
          <p:cNvPr id="535" name="Google Shape;535;p5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45087" y="1172601"/>
            <a:ext cx="713325" cy="713325"/>
          </a:xfrm>
          <a:prstGeom prst="rect">
            <a:avLst/>
          </a:prstGeom>
          <a:noFill/>
          <a:ln>
            <a:noFill/>
          </a:ln>
        </p:spPr>
      </p:pic>
      <p:pic>
        <p:nvPicPr>
          <p:cNvPr id="536" name="Google Shape;536;p5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863745" y="1102093"/>
            <a:ext cx="766575" cy="783833"/>
          </a:xfrm>
          <a:prstGeom prst="rect">
            <a:avLst/>
          </a:prstGeom>
          <a:noFill/>
          <a:ln>
            <a:noFill/>
          </a:ln>
        </p:spPr>
      </p:pic>
      <p:pic>
        <p:nvPicPr>
          <p:cNvPr id="537" name="Google Shape;537;p5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285105" y="1285444"/>
            <a:ext cx="766574" cy="611157"/>
          </a:xfrm>
          <a:prstGeom prst="rect">
            <a:avLst/>
          </a:prstGeom>
          <a:noFill/>
          <a:ln>
            <a:noFill/>
          </a:ln>
        </p:spPr>
      </p:pic>
      <p:sp>
        <p:nvSpPr>
          <p:cNvPr id="2" name="TextBox 1">
            <a:extLst>
              <a:ext uri="{FF2B5EF4-FFF2-40B4-BE49-F238E27FC236}">
                <a16:creationId xmlns:a16="http://schemas.microsoft.com/office/drawing/2014/main" id="{D64641EC-BCB0-1D4F-AB61-357465068652}"/>
              </a:ext>
            </a:extLst>
          </p:cNvPr>
          <p:cNvSpPr txBox="1"/>
          <p:nvPr/>
        </p:nvSpPr>
        <p:spPr>
          <a:xfrm>
            <a:off x="1" y="2626620"/>
            <a:ext cx="9144000" cy="2246769"/>
          </a:xfrm>
          <a:prstGeom prst="rect">
            <a:avLst/>
          </a:prstGeom>
          <a:noFill/>
        </p:spPr>
        <p:txBody>
          <a:bodyPr wrap="square" rtlCol="0">
            <a:spAutoFit/>
          </a:bodyPr>
          <a:lstStyle/>
          <a:p>
            <a:pPr algn="ctr"/>
            <a:r>
              <a:rPr lang="en-US" sz="2800" dirty="0">
                <a:latin typeface="Century Gothic" panose="020B0502020202020204" pitchFamily="34" charset="0"/>
              </a:rPr>
              <a:t>Without prompt attention, climate change </a:t>
            </a:r>
          </a:p>
          <a:p>
            <a:pPr algn="ctr"/>
            <a:r>
              <a:rPr lang="en-US" sz="2800" dirty="0">
                <a:latin typeface="Century Gothic" panose="020B0502020202020204" pitchFamily="34" charset="0"/>
              </a:rPr>
              <a:t>could erode development gains and force </a:t>
            </a:r>
          </a:p>
          <a:p>
            <a:pPr algn="ctr"/>
            <a:r>
              <a:rPr lang="en-US" sz="2800" b="1" dirty="0">
                <a:latin typeface="Century Gothic" panose="020B0502020202020204" pitchFamily="34" charset="0"/>
              </a:rPr>
              <a:t>100 million people </a:t>
            </a:r>
          </a:p>
          <a:p>
            <a:pPr algn="ctr"/>
            <a:r>
              <a:rPr lang="en-US" sz="2800" dirty="0">
                <a:latin typeface="Century Gothic" panose="020B0502020202020204" pitchFamily="34" charset="0"/>
              </a:rPr>
              <a:t>into extreme poverty </a:t>
            </a:r>
          </a:p>
          <a:p>
            <a:pPr algn="ctr"/>
            <a:r>
              <a:rPr lang="en-US" sz="2800" b="1" dirty="0">
                <a:latin typeface="Century Gothic" panose="020B0502020202020204" pitchFamily="34" charset="0"/>
              </a:rPr>
              <a:t>by 2030</a:t>
            </a:r>
            <a:r>
              <a:rPr lang="en-US" sz="2800" dirty="0"/>
              <a:t>. </a:t>
            </a:r>
          </a:p>
        </p:txBody>
      </p:sp>
      <p:sp>
        <p:nvSpPr>
          <p:cNvPr id="14" name="Google Shape;563;p56">
            <a:extLst>
              <a:ext uri="{FF2B5EF4-FFF2-40B4-BE49-F238E27FC236}">
                <a16:creationId xmlns:a16="http://schemas.microsoft.com/office/drawing/2014/main" id="{591C08FF-F1E0-0844-B761-70837EC164A5}"/>
              </a:ext>
            </a:extLst>
          </p:cNvPr>
          <p:cNvSpPr txBox="1"/>
          <p:nvPr/>
        </p:nvSpPr>
        <p:spPr>
          <a:xfrm>
            <a:off x="-173419" y="4675430"/>
            <a:ext cx="6433500" cy="307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ko" sz="800" dirty="0"/>
              <a:t>The World Bank, Atlas of sustainable development goals 2017: from world development indicators, 71–79 (2017). Washington, DC.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F430B"/>
        </a:solidFill>
        <a:effectLst/>
      </p:bgPr>
    </p:bg>
    <p:spTree>
      <p:nvGrpSpPr>
        <p:cNvPr id="1" name="Shape 547"/>
        <p:cNvGrpSpPr/>
        <p:nvPr/>
      </p:nvGrpSpPr>
      <p:grpSpPr>
        <a:xfrm>
          <a:off x="0" y="0"/>
          <a:ext cx="0" cy="0"/>
          <a:chOff x="0" y="0"/>
          <a:chExt cx="0" cy="0"/>
        </a:xfrm>
      </p:grpSpPr>
      <p:pic>
        <p:nvPicPr>
          <p:cNvPr id="548" name="Google Shape;548;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83351" y="1506350"/>
            <a:ext cx="1482300" cy="1482300"/>
          </a:xfrm>
          <a:prstGeom prst="ellipse">
            <a:avLst/>
          </a:prstGeom>
          <a:noFill/>
          <a:ln>
            <a:noFill/>
          </a:ln>
        </p:spPr>
      </p:pic>
      <p:pic>
        <p:nvPicPr>
          <p:cNvPr id="549" name="Google Shape;549;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8169" y="1457250"/>
            <a:ext cx="1482300" cy="1482300"/>
          </a:xfrm>
          <a:prstGeom prst="ellipse">
            <a:avLst/>
          </a:prstGeom>
          <a:noFill/>
          <a:ln>
            <a:noFill/>
          </a:ln>
        </p:spPr>
      </p:pic>
      <p:pic>
        <p:nvPicPr>
          <p:cNvPr id="550" name="Google Shape;550;p5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79897" y="1457250"/>
            <a:ext cx="1482300" cy="1482300"/>
          </a:xfrm>
          <a:prstGeom prst="ellipse">
            <a:avLst/>
          </a:prstGeom>
          <a:noFill/>
          <a:ln>
            <a:noFill/>
          </a:ln>
        </p:spPr>
      </p:pic>
      <p:pic>
        <p:nvPicPr>
          <p:cNvPr id="551" name="Google Shape;551;p5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81624" y="1457250"/>
            <a:ext cx="1482300" cy="1482300"/>
          </a:xfrm>
          <a:prstGeom prst="ellipse">
            <a:avLst/>
          </a:prstGeom>
          <a:noFill/>
          <a:ln>
            <a:noFill/>
          </a:ln>
        </p:spPr>
      </p:pic>
      <p:sp>
        <p:nvSpPr>
          <p:cNvPr id="552" name="Google Shape;552;p55"/>
          <p:cNvSpPr txBox="1"/>
          <p:nvPr/>
        </p:nvSpPr>
        <p:spPr>
          <a:xfrm>
            <a:off x="726375" y="3051775"/>
            <a:ext cx="1835700" cy="5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1100" dirty="0">
                <a:solidFill>
                  <a:schemeClr val="bg1"/>
                </a:solidFill>
                <a:latin typeface="Calibri"/>
                <a:ea typeface="Calibri"/>
                <a:cs typeface="Calibri"/>
                <a:sym typeface="Calibri"/>
              </a:rPr>
              <a:t>Sea levels are rising leading to displacement of those living in coastal areas. </a:t>
            </a:r>
            <a:endParaRPr sz="1100" dirty="0">
              <a:solidFill>
                <a:schemeClr val="bg1"/>
              </a:solidFill>
              <a:latin typeface="Calibri"/>
              <a:ea typeface="Calibri"/>
              <a:cs typeface="Calibri"/>
              <a:sym typeface="Calibri"/>
            </a:endParaRPr>
          </a:p>
        </p:txBody>
      </p:sp>
      <p:sp>
        <p:nvSpPr>
          <p:cNvPr id="553" name="Google Shape;553;p55"/>
          <p:cNvSpPr txBox="1"/>
          <p:nvPr/>
        </p:nvSpPr>
        <p:spPr>
          <a:xfrm>
            <a:off x="2768075" y="3100850"/>
            <a:ext cx="1761000" cy="5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1100" dirty="0">
                <a:solidFill>
                  <a:schemeClr val="bg1"/>
                </a:solidFill>
                <a:latin typeface="Calibri"/>
                <a:ea typeface="Calibri"/>
                <a:cs typeface="Calibri"/>
                <a:sym typeface="Calibri"/>
              </a:rPr>
              <a:t>Droughts and heatwaves are increasing leaving agriculture vulnerable and leading to increased wildfires that destroy human life. </a:t>
            </a:r>
            <a:endParaRPr sz="1100" dirty="0">
              <a:solidFill>
                <a:schemeClr val="bg1"/>
              </a:solidFill>
              <a:latin typeface="Calibri"/>
              <a:ea typeface="Calibri"/>
              <a:cs typeface="Calibri"/>
              <a:sym typeface="Calibri"/>
            </a:endParaRPr>
          </a:p>
        </p:txBody>
      </p:sp>
      <p:sp>
        <p:nvSpPr>
          <p:cNvPr id="554" name="Google Shape;554;p55"/>
          <p:cNvSpPr txBox="1"/>
          <p:nvPr/>
        </p:nvSpPr>
        <p:spPr>
          <a:xfrm>
            <a:off x="4739075" y="3100850"/>
            <a:ext cx="1687800" cy="5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1100" dirty="0">
                <a:solidFill>
                  <a:schemeClr val="bg1"/>
                </a:solidFill>
                <a:latin typeface="Calibri"/>
                <a:ea typeface="Calibri"/>
                <a:cs typeface="Calibri"/>
                <a:sym typeface="Calibri"/>
              </a:rPr>
              <a:t>The intensity, frequency, and duration of hurricanes has been steadily increasing since the 1980s leaving many areas vulnerable to flooding, </a:t>
            </a:r>
            <a:r>
              <a:rPr lang="en-US" altLang="ko" sz="1100" dirty="0">
                <a:solidFill>
                  <a:schemeClr val="bg1"/>
                </a:solidFill>
                <a:latin typeface="Calibri"/>
                <a:ea typeface="Calibri"/>
                <a:cs typeface="Calibri"/>
                <a:sym typeface="Calibri"/>
              </a:rPr>
              <a:t>homes destroyed</a:t>
            </a:r>
            <a:r>
              <a:rPr lang="ko" sz="1100" dirty="0">
                <a:solidFill>
                  <a:schemeClr val="bg1"/>
                </a:solidFill>
                <a:latin typeface="Calibri"/>
                <a:ea typeface="Calibri"/>
                <a:cs typeface="Calibri"/>
                <a:sym typeface="Calibri"/>
              </a:rPr>
              <a:t>, and the destruction of infrastructure. </a:t>
            </a:r>
            <a:endParaRPr sz="1100" dirty="0">
              <a:solidFill>
                <a:schemeClr val="bg1"/>
              </a:solidFill>
              <a:latin typeface="Calibri"/>
              <a:ea typeface="Calibri"/>
              <a:cs typeface="Calibri"/>
              <a:sym typeface="Calibri"/>
            </a:endParaRPr>
          </a:p>
        </p:txBody>
      </p:sp>
      <p:sp>
        <p:nvSpPr>
          <p:cNvPr id="555" name="Google Shape;555;p55"/>
          <p:cNvSpPr txBox="1"/>
          <p:nvPr/>
        </p:nvSpPr>
        <p:spPr>
          <a:xfrm>
            <a:off x="6527000" y="3100850"/>
            <a:ext cx="1963800" cy="5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1100" dirty="0">
                <a:solidFill>
                  <a:schemeClr val="bg1"/>
                </a:solidFill>
                <a:latin typeface="Calibri"/>
                <a:ea typeface="Calibri"/>
                <a:cs typeface="Calibri"/>
                <a:sym typeface="Calibri"/>
              </a:rPr>
              <a:t>Warmer temperatures have lead to an increase in tree disease, insect outbreaks, and drought that reduces agricultural yield due to increasing length of frost-free periods. </a:t>
            </a:r>
            <a:endParaRPr sz="1100" dirty="0">
              <a:solidFill>
                <a:schemeClr val="bg1"/>
              </a:solidFill>
              <a:latin typeface="Calibri"/>
              <a:ea typeface="Calibri"/>
              <a:cs typeface="Calibri"/>
              <a:sym typeface="Calibri"/>
            </a:endParaRPr>
          </a:p>
        </p:txBody>
      </p:sp>
      <p:sp>
        <p:nvSpPr>
          <p:cNvPr id="556" name="Google Shape;556;p55"/>
          <p:cNvSpPr txBox="1"/>
          <p:nvPr/>
        </p:nvSpPr>
        <p:spPr>
          <a:xfrm>
            <a:off x="527539" y="540606"/>
            <a:ext cx="8296227"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000" b="1" dirty="0">
                <a:solidFill>
                  <a:schemeClr val="bg1"/>
                </a:solidFill>
                <a:latin typeface="Century Gothic" panose="020B0502020202020204" pitchFamily="34" charset="0"/>
                <a:ea typeface="Rozha One"/>
                <a:cs typeface="Rozha One"/>
                <a:sym typeface="Rozha One"/>
              </a:rPr>
              <a:t>Climate change is already affecting every country on our planet. </a:t>
            </a:r>
            <a:endParaRPr sz="2000" b="1" dirty="0">
              <a:solidFill>
                <a:schemeClr val="bg1"/>
              </a:solidFill>
              <a:latin typeface="Century Gothic" panose="020B0502020202020204" pitchFamily="34" charset="0"/>
              <a:ea typeface="Rozha One"/>
              <a:cs typeface="Rozha One"/>
              <a:sym typeface="Rozha One"/>
            </a:endParaRPr>
          </a:p>
        </p:txBody>
      </p:sp>
      <p:sp>
        <p:nvSpPr>
          <p:cNvPr id="557" name="Google Shape;557;p55"/>
          <p:cNvSpPr txBox="1"/>
          <p:nvPr/>
        </p:nvSpPr>
        <p:spPr>
          <a:xfrm>
            <a:off x="74475" y="4851000"/>
            <a:ext cx="52125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ko" sz="700" dirty="0">
                <a:solidFill>
                  <a:schemeClr val="bg1"/>
                </a:solidFill>
              </a:rPr>
              <a:t>NASA. (2020, December 23). The Effects of Climate Change. NASA. https://climate.nasa.gov/effects/.</a:t>
            </a:r>
            <a:endParaRPr sz="7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7"/>
          <p:cNvSpPr txBox="1"/>
          <p:nvPr/>
        </p:nvSpPr>
        <p:spPr>
          <a:xfrm>
            <a:off x="1638150" y="647750"/>
            <a:ext cx="74016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100" b="1" dirty="0">
                <a:latin typeface="Century Gothic" panose="020B0502020202020204" pitchFamily="34" charset="0"/>
                <a:ea typeface="Rozha One"/>
                <a:cs typeface="Rozha One"/>
                <a:sym typeface="Rozha One"/>
              </a:rPr>
              <a:t>While working in the community garden,  I recognized the need for scientist-lawyers who can advocate for our environment and the people and places suffering from the consequences of environmental degradation. </a:t>
            </a:r>
            <a:endParaRPr sz="2100" b="1" dirty="0">
              <a:latin typeface="Century Gothic" panose="020B0502020202020204" pitchFamily="34" charset="0"/>
              <a:ea typeface="Rozha One"/>
              <a:cs typeface="Rozha One"/>
              <a:sym typeface="Rozha One"/>
            </a:endParaRPr>
          </a:p>
          <a:p>
            <a:pPr marL="0" lvl="0" indent="0" algn="ctr" rtl="0">
              <a:spcBef>
                <a:spcPts val="0"/>
              </a:spcBef>
              <a:spcAft>
                <a:spcPts val="0"/>
              </a:spcAft>
              <a:buNone/>
            </a:pPr>
            <a:endParaRPr sz="2100" dirty="0">
              <a:latin typeface="Rozha One"/>
              <a:ea typeface="Rozha One"/>
              <a:cs typeface="Rozha One"/>
              <a:sym typeface="Rozha One"/>
            </a:endParaRPr>
          </a:p>
          <a:p>
            <a:pPr marL="0" lvl="0" indent="0" algn="ctr" rtl="0">
              <a:spcBef>
                <a:spcPts val="0"/>
              </a:spcBef>
              <a:spcAft>
                <a:spcPts val="0"/>
              </a:spcAft>
              <a:buNone/>
            </a:pPr>
            <a:r>
              <a:rPr lang="ko" sz="2100" dirty="0">
                <a:latin typeface="Century Gothic" panose="020B0502020202020204" pitchFamily="34" charset="0"/>
                <a:ea typeface="Montserrat"/>
                <a:cs typeface="Montserrat"/>
                <a:sym typeface="Montserrat"/>
              </a:rPr>
              <a:t>I know this is where I can make a difference. </a:t>
            </a:r>
            <a:endParaRPr dirty="0">
              <a:latin typeface="Century Gothic" panose="020B0502020202020204" pitchFamily="34" charset="0"/>
              <a:ea typeface="Montserrat"/>
              <a:cs typeface="Montserrat"/>
              <a:sym typeface="Montserrat"/>
            </a:endParaRPr>
          </a:p>
        </p:txBody>
      </p:sp>
      <p:sp>
        <p:nvSpPr>
          <p:cNvPr id="576" name="Google Shape;576;p57"/>
          <p:cNvSpPr txBox="1"/>
          <p:nvPr/>
        </p:nvSpPr>
        <p:spPr>
          <a:xfrm>
            <a:off x="193625" y="2680650"/>
            <a:ext cx="6731400" cy="212362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600" dirty="0">
              <a:latin typeface="Montserrat Light"/>
              <a:ea typeface="Montserrat Light"/>
              <a:cs typeface="Montserrat Light"/>
              <a:sym typeface="Montserrat Light"/>
            </a:endParaRPr>
          </a:p>
          <a:p>
            <a:pPr marL="0" lvl="0" indent="0" algn="ctr" rtl="0">
              <a:spcBef>
                <a:spcPts val="0"/>
              </a:spcBef>
              <a:spcAft>
                <a:spcPts val="0"/>
              </a:spcAft>
              <a:buNone/>
            </a:pPr>
            <a:r>
              <a:rPr lang="ko" sz="1600" dirty="0">
                <a:latin typeface="Century Gothic" panose="020B0502020202020204" pitchFamily="34" charset="0"/>
                <a:ea typeface="Montserrat Light"/>
                <a:cs typeface="Montserrat Light"/>
                <a:sym typeface="Montserrat Light"/>
              </a:rPr>
              <a:t>The role of science in environmental advocacy is distinctive. As an aspiring attorney, I can utilize my background in science to keep up with the ever-changing scientific body of knowledge that informs our policies and regulations. I am able to ensure individuals unfamiliar with environmental issues, like judges, corporate actors, and the public, understand and agree with my argument.</a:t>
            </a:r>
            <a:endParaRPr sz="1600" dirty="0">
              <a:latin typeface="Century Gothic" panose="020B0502020202020204" pitchFamily="34" charset="0"/>
              <a:ea typeface="Montserrat Light"/>
              <a:cs typeface="Montserrat Light"/>
              <a:sym typeface="Montserrat Light"/>
            </a:endParaRPr>
          </a:p>
          <a:p>
            <a:pPr marL="0" lvl="0" indent="0" algn="l"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588" name="Google Shape;588;p59"/>
          <p:cNvSpPr txBox="1"/>
          <p:nvPr/>
        </p:nvSpPr>
        <p:spPr>
          <a:xfrm>
            <a:off x="470400" y="462057"/>
            <a:ext cx="8203200" cy="321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500" b="1" dirty="0">
                <a:solidFill>
                  <a:srgbClr val="0F430B"/>
                </a:solidFill>
                <a:latin typeface="Century Gothic" panose="020B0502020202020204" pitchFamily="34" charset="0"/>
                <a:ea typeface="Rozha One"/>
                <a:cs typeface="Rozha One"/>
                <a:sym typeface="Rozha One"/>
              </a:rPr>
              <a:t>Justice and sustainability are interdependent; </a:t>
            </a:r>
            <a:endParaRPr sz="2500" b="1" dirty="0">
              <a:solidFill>
                <a:srgbClr val="0F430B"/>
              </a:solidFill>
              <a:latin typeface="Century Gothic" panose="020B0502020202020204" pitchFamily="34" charset="0"/>
              <a:ea typeface="Rozha One"/>
              <a:cs typeface="Rozha One"/>
              <a:sym typeface="Rozha One"/>
            </a:endParaRPr>
          </a:p>
          <a:p>
            <a:pPr marL="0" lvl="0" indent="0" algn="ctr" rtl="0">
              <a:spcBef>
                <a:spcPts val="0"/>
              </a:spcBef>
              <a:spcAft>
                <a:spcPts val="0"/>
              </a:spcAft>
              <a:buNone/>
            </a:pPr>
            <a:r>
              <a:rPr lang="ko" sz="2500" b="1" dirty="0">
                <a:solidFill>
                  <a:srgbClr val="0F430B"/>
                </a:solidFill>
                <a:latin typeface="Century Gothic" panose="020B0502020202020204" pitchFamily="34" charset="0"/>
                <a:ea typeface="Rozha One"/>
                <a:cs typeface="Rozha One"/>
                <a:sym typeface="Rozha One"/>
              </a:rPr>
              <a:t>both are necessary for the creation of an equitable environmental future. </a:t>
            </a:r>
            <a:endParaRPr sz="2500" b="1" dirty="0">
              <a:solidFill>
                <a:srgbClr val="0F430B"/>
              </a:solidFill>
              <a:latin typeface="Century Gothic" panose="020B0502020202020204" pitchFamily="34" charset="0"/>
              <a:ea typeface="Rozha One"/>
              <a:cs typeface="Rozha One"/>
              <a:sym typeface="Rozha One"/>
            </a:endParaRPr>
          </a:p>
          <a:p>
            <a:pPr marL="0" lvl="0" indent="0" algn="ctr" rtl="0">
              <a:spcBef>
                <a:spcPts val="0"/>
              </a:spcBef>
              <a:spcAft>
                <a:spcPts val="0"/>
              </a:spcAft>
              <a:buNone/>
            </a:pPr>
            <a:endParaRPr sz="2500" dirty="0">
              <a:latin typeface="Montserrat Light"/>
              <a:ea typeface="Montserrat Light"/>
              <a:cs typeface="Montserrat Light"/>
              <a:sym typeface="Montserrat Light"/>
            </a:endParaRPr>
          </a:p>
          <a:p>
            <a:pPr marL="0" lvl="0" indent="0" algn="ctr" rtl="0">
              <a:spcBef>
                <a:spcPts val="0"/>
              </a:spcBef>
              <a:spcAft>
                <a:spcPts val="0"/>
              </a:spcAft>
              <a:buClr>
                <a:schemeClr val="dk1"/>
              </a:buClr>
              <a:buSzPts val="1100"/>
              <a:buFont typeface="Arial"/>
              <a:buNone/>
            </a:pPr>
            <a:r>
              <a:rPr lang="ko" sz="2100" dirty="0">
                <a:solidFill>
                  <a:schemeClr val="dk1"/>
                </a:solidFill>
                <a:latin typeface="Century Gothic" panose="020B0502020202020204" pitchFamily="34" charset="0"/>
                <a:ea typeface="Montserrat Light"/>
                <a:cs typeface="Montserrat Light"/>
                <a:sym typeface="Montserrat Light"/>
              </a:rPr>
              <a:t>When we address the environment’s impact on human society from a lens of environmental justice, we can create a more equitable society for all.</a:t>
            </a:r>
            <a:endParaRPr sz="2100" dirty="0">
              <a:solidFill>
                <a:schemeClr val="dk1"/>
              </a:solidFill>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endParaRPr sz="2000" dirty="0">
              <a:latin typeface="Rozha One"/>
              <a:ea typeface="Rozha One"/>
              <a:cs typeface="Rozha One"/>
              <a:sym typeface="Rozha One"/>
            </a:endParaRPr>
          </a:p>
          <a:p>
            <a:pPr marL="0" lvl="0" indent="0" algn="l" rtl="0">
              <a:spcBef>
                <a:spcPts val="0"/>
              </a:spcBef>
              <a:spcAft>
                <a:spcPts val="0"/>
              </a:spcAft>
              <a:buNone/>
            </a:pPr>
            <a:endParaRPr dirty="0"/>
          </a:p>
        </p:txBody>
      </p:sp>
      <p:pic>
        <p:nvPicPr>
          <p:cNvPr id="589" name="Google Shape;589;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24075" y="3336050"/>
            <a:ext cx="1594050" cy="1594050"/>
          </a:xfrm>
          <a:prstGeom prst="rect">
            <a:avLst/>
          </a:prstGeom>
          <a:noFill/>
          <a:ln>
            <a:noFill/>
          </a:ln>
        </p:spPr>
      </p:pic>
      <p:pic>
        <p:nvPicPr>
          <p:cNvPr id="590" name="Google Shape;590;p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2578075" y="3927350"/>
            <a:ext cx="1594050" cy="1002750"/>
          </a:xfrm>
          <a:prstGeom prst="rect">
            <a:avLst/>
          </a:prstGeom>
          <a:noFill/>
          <a:ln>
            <a:noFill/>
          </a:ln>
        </p:spPr>
      </p:pic>
      <p:pic>
        <p:nvPicPr>
          <p:cNvPr id="591" name="Google Shape;591;p5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57100" y="3336050"/>
            <a:ext cx="875876" cy="769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603"/>
        <p:cNvGrpSpPr/>
        <p:nvPr/>
      </p:nvGrpSpPr>
      <p:grpSpPr>
        <a:xfrm>
          <a:off x="0" y="0"/>
          <a:ext cx="0" cy="0"/>
          <a:chOff x="0" y="0"/>
          <a:chExt cx="0" cy="0"/>
        </a:xfrm>
      </p:grpSpPr>
      <p:sp>
        <p:nvSpPr>
          <p:cNvPr id="604" name="Google Shape;604;p61"/>
          <p:cNvSpPr txBox="1"/>
          <p:nvPr/>
        </p:nvSpPr>
        <p:spPr>
          <a:xfrm>
            <a:off x="214950" y="1432570"/>
            <a:ext cx="87141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000" b="1" dirty="0">
                <a:latin typeface="Century Gothic" panose="020B0502020202020204" pitchFamily="34" charset="0"/>
                <a:ea typeface="Rozha One"/>
                <a:cs typeface="Rozha One"/>
                <a:sym typeface="Rozha One"/>
              </a:rPr>
              <a:t>The words of the Lorax are representative of the responsibility I have as a future attorney to advocate for those who “have no tongues.” </a:t>
            </a:r>
            <a:endParaRPr sz="2000" b="1" dirty="0">
              <a:latin typeface="Century Gothic" panose="020B0502020202020204" pitchFamily="34" charset="0"/>
              <a:ea typeface="Rozha One"/>
              <a:cs typeface="Rozha One"/>
              <a:sym typeface="Rozha One"/>
            </a:endParaRPr>
          </a:p>
          <a:p>
            <a:pPr marL="0" lvl="0" indent="0" algn="ctr" rtl="0">
              <a:spcBef>
                <a:spcPts val="0"/>
              </a:spcBef>
              <a:spcAft>
                <a:spcPts val="0"/>
              </a:spcAft>
              <a:buNone/>
            </a:pPr>
            <a:endParaRPr sz="1600" dirty="0">
              <a:solidFill>
                <a:srgbClr val="0F430B"/>
              </a:solidFill>
              <a:latin typeface="Montserrat Light"/>
              <a:ea typeface="Montserrat Light"/>
              <a:cs typeface="Montserrat Light"/>
              <a:sym typeface="Montserrat Light"/>
            </a:endParaRPr>
          </a:p>
          <a:p>
            <a:pPr marL="0" lvl="0" indent="0" algn="ctr" rtl="0">
              <a:spcBef>
                <a:spcPts val="0"/>
              </a:spcBef>
              <a:spcAft>
                <a:spcPts val="0"/>
              </a:spcAft>
              <a:buNone/>
            </a:pPr>
            <a:r>
              <a:rPr lang="ko" sz="1600" dirty="0">
                <a:solidFill>
                  <a:schemeClr val="tx1"/>
                </a:solidFill>
                <a:latin typeface="Century Gothic" panose="020B0502020202020204" pitchFamily="34" charset="0"/>
                <a:ea typeface="Montserrat"/>
                <a:cs typeface="Montserrat"/>
                <a:sym typeface="Montserrat"/>
              </a:rPr>
              <a:t>A legal education is a privilege I can use to champion legal causes for the benefit of those who may not be able to advocate for themselves. </a:t>
            </a:r>
            <a:endParaRPr sz="1600" dirty="0">
              <a:solidFill>
                <a:schemeClr val="tx1"/>
              </a:solidFill>
              <a:latin typeface="Century Gothic" panose="020B0502020202020204" pitchFamily="34" charset="0"/>
              <a:ea typeface="Montserrat"/>
              <a:cs typeface="Montserrat"/>
              <a:sym typeface="Montserrat"/>
            </a:endParaRPr>
          </a:p>
          <a:p>
            <a:pPr marL="0" lvl="0" indent="0" algn="ctr" rtl="0">
              <a:spcBef>
                <a:spcPts val="0"/>
              </a:spcBef>
              <a:spcAft>
                <a:spcPts val="0"/>
              </a:spcAft>
              <a:buNone/>
            </a:pPr>
            <a:endParaRPr sz="1600" dirty="0">
              <a:solidFill>
                <a:schemeClr val="tx1"/>
              </a:solidFill>
              <a:latin typeface="Century Gothic" panose="020B0502020202020204" pitchFamily="34" charset="0"/>
              <a:ea typeface="Montserrat"/>
              <a:cs typeface="Montserrat"/>
              <a:sym typeface="Montserrat"/>
            </a:endParaRPr>
          </a:p>
          <a:p>
            <a:pPr marL="0" lvl="0" indent="0" algn="ctr" rtl="0">
              <a:spcBef>
                <a:spcPts val="0"/>
              </a:spcBef>
              <a:spcAft>
                <a:spcPts val="0"/>
              </a:spcAft>
              <a:buNone/>
            </a:pPr>
            <a:r>
              <a:rPr lang="ko" sz="1600" dirty="0">
                <a:solidFill>
                  <a:schemeClr val="tx1"/>
                </a:solidFill>
                <a:latin typeface="Century Gothic" panose="020B0502020202020204" pitchFamily="34" charset="0"/>
                <a:ea typeface="Montserrat"/>
                <a:cs typeface="Montserrat"/>
                <a:sym typeface="Montserrat"/>
              </a:rPr>
              <a:t>Environmental and social issues are very real, complex problems that have a significant, tangible impact on communities locally and globally. </a:t>
            </a:r>
            <a:endParaRPr sz="1600" dirty="0">
              <a:solidFill>
                <a:schemeClr val="tx1"/>
              </a:solidFill>
              <a:latin typeface="Century Gothic" panose="020B0502020202020204" pitchFamily="34" charset="0"/>
              <a:ea typeface="Montserrat"/>
              <a:cs typeface="Montserrat"/>
              <a:sym typeface="Montserrat"/>
            </a:endParaRPr>
          </a:p>
          <a:p>
            <a:pPr marL="0" lvl="0" indent="0" algn="ctr" rtl="0">
              <a:spcBef>
                <a:spcPts val="0"/>
              </a:spcBef>
              <a:spcAft>
                <a:spcPts val="0"/>
              </a:spcAft>
              <a:buNone/>
            </a:pPr>
            <a:endParaRPr sz="1600" dirty="0">
              <a:solidFill>
                <a:schemeClr val="tx1"/>
              </a:solidFill>
              <a:latin typeface="Century Gothic" panose="020B0502020202020204" pitchFamily="34" charset="0"/>
              <a:ea typeface="Montserrat"/>
              <a:cs typeface="Montserrat"/>
              <a:sym typeface="Montserrat"/>
            </a:endParaRPr>
          </a:p>
          <a:p>
            <a:pPr marL="0" lvl="0" indent="0" algn="ctr" rtl="0">
              <a:spcBef>
                <a:spcPts val="0"/>
              </a:spcBef>
              <a:spcAft>
                <a:spcPts val="0"/>
              </a:spcAft>
              <a:buNone/>
            </a:pPr>
            <a:r>
              <a:rPr lang="ko" sz="1600" dirty="0">
                <a:solidFill>
                  <a:schemeClr val="tx1"/>
                </a:solidFill>
                <a:latin typeface="Century Gothic" panose="020B0502020202020204" pitchFamily="34" charset="0"/>
                <a:ea typeface="Montserrat"/>
                <a:cs typeface="Montserrat"/>
                <a:sym typeface="Montserrat"/>
              </a:rPr>
              <a:t>Entering the legal profession provides me with the opportunity to make a difference in the lives of those in need today, while simultaneously investing in the lives of future generations that will depend on our planet as their home. </a:t>
            </a:r>
            <a:endParaRPr sz="1600" dirty="0">
              <a:solidFill>
                <a:schemeClr val="tx1"/>
              </a:solidFill>
              <a:latin typeface="Century Gothic" panose="020B0502020202020204" pitchFamily="34" charset="0"/>
              <a:ea typeface="Montserrat"/>
              <a:cs typeface="Montserrat"/>
              <a:sym typeface="Montserrat"/>
            </a:endParaRPr>
          </a:p>
        </p:txBody>
      </p:sp>
      <p:sp>
        <p:nvSpPr>
          <p:cNvPr id="2" name="Rectangle 1">
            <a:extLst>
              <a:ext uri="{FF2B5EF4-FFF2-40B4-BE49-F238E27FC236}">
                <a16:creationId xmlns:a16="http://schemas.microsoft.com/office/drawing/2014/main" id="{18B60069-0621-A748-BB46-9E407E96B16F}"/>
              </a:ext>
            </a:extLst>
          </p:cNvPr>
          <p:cNvSpPr/>
          <p:nvPr/>
        </p:nvSpPr>
        <p:spPr>
          <a:xfrm>
            <a:off x="87923" y="157686"/>
            <a:ext cx="8714100" cy="738664"/>
          </a:xfrm>
          <a:prstGeom prst="rect">
            <a:avLst/>
          </a:prstGeom>
        </p:spPr>
        <p:txBody>
          <a:bodyPr wrap="square">
            <a:spAutoFit/>
          </a:bodyPr>
          <a:lstStyle/>
          <a:p>
            <a:pPr lvl="0" algn="ctr"/>
            <a:r>
              <a:rPr lang="en-US" altLang="ko" b="1" dirty="0">
                <a:solidFill>
                  <a:srgbClr val="0F430B"/>
                </a:solidFill>
                <a:latin typeface="Antic Slab"/>
                <a:ea typeface="Antic Slab"/>
                <a:cs typeface="Antic Slab"/>
                <a:sym typeface="Antic Slab"/>
              </a:rPr>
              <a:t>“‘I am the Lorax. I speak for the trees. I speak for the trees, for the trees have no tongues’. . . Now that </a:t>
            </a:r>
            <a:r>
              <a:rPr lang="en-US" altLang="ko" b="1" i="1" dirty="0">
                <a:solidFill>
                  <a:srgbClr val="0F430B"/>
                </a:solidFill>
                <a:latin typeface="Antic Slab"/>
                <a:ea typeface="Antic Slab"/>
                <a:cs typeface="Antic Slab"/>
                <a:sym typeface="Antic Slab"/>
              </a:rPr>
              <a:t>you’re</a:t>
            </a:r>
            <a:r>
              <a:rPr lang="en-US" altLang="ko" b="1" dirty="0">
                <a:solidFill>
                  <a:srgbClr val="0F430B"/>
                </a:solidFill>
                <a:latin typeface="Antic Slab"/>
                <a:ea typeface="Antic Slab"/>
                <a:cs typeface="Antic Slab"/>
                <a:sym typeface="Antic Slab"/>
              </a:rPr>
              <a:t> here, the word of the Lorax seems perfectly clear. Unless someone like you cares a whole awful lot, nothing is going to get better. It’s not.” - Dr. Seuss’ </a:t>
            </a:r>
            <a:r>
              <a:rPr lang="en-US" altLang="ko" b="1" i="1" dirty="0">
                <a:solidFill>
                  <a:srgbClr val="0F430B"/>
                </a:solidFill>
                <a:latin typeface="Antic Slab"/>
                <a:ea typeface="Antic Slab"/>
                <a:cs typeface="Antic Slab"/>
                <a:sym typeface="Antic Slab"/>
              </a:rPr>
              <a:t>The Lorax</a:t>
            </a:r>
            <a:endParaRPr lang="en-US" b="1" i="1" dirty="0">
              <a:solidFill>
                <a:srgbClr val="0F430B"/>
              </a:solidFill>
              <a:latin typeface="Antic Slab"/>
              <a:ea typeface="Antic Slab"/>
              <a:cs typeface="Antic Slab"/>
              <a:sym typeface="Antic Slab"/>
            </a:endParaRPr>
          </a:p>
        </p:txBody>
      </p:sp>
      <p:sp>
        <p:nvSpPr>
          <p:cNvPr id="5" name="Google Shape;597;p60">
            <a:extLst>
              <a:ext uri="{FF2B5EF4-FFF2-40B4-BE49-F238E27FC236}">
                <a16:creationId xmlns:a16="http://schemas.microsoft.com/office/drawing/2014/main" id="{8C7350DF-E0AD-C24A-894A-E2343C1BDD96}"/>
              </a:ext>
            </a:extLst>
          </p:cNvPr>
          <p:cNvSpPr txBox="1"/>
          <p:nvPr/>
        </p:nvSpPr>
        <p:spPr>
          <a:xfrm>
            <a:off x="2058429" y="841360"/>
            <a:ext cx="4773087"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ko" sz="900" dirty="0">
                <a:solidFill>
                  <a:schemeClr val="tx1"/>
                </a:solidFill>
              </a:rPr>
              <a:t>Seuss. The Lorax. Dr. Seuss collector's ed. New York: Random House, 1999-1971. Print.</a:t>
            </a:r>
            <a:endParaRPr sz="9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608"/>
        <p:cNvGrpSpPr/>
        <p:nvPr/>
      </p:nvGrpSpPr>
      <p:grpSpPr>
        <a:xfrm>
          <a:off x="0" y="0"/>
          <a:ext cx="0" cy="0"/>
          <a:chOff x="0" y="0"/>
          <a:chExt cx="0" cy="0"/>
        </a:xfrm>
      </p:grpSpPr>
      <p:sp>
        <p:nvSpPr>
          <p:cNvPr id="609" name="Google Shape;609;p62"/>
          <p:cNvSpPr txBox="1"/>
          <p:nvPr/>
        </p:nvSpPr>
        <p:spPr>
          <a:xfrm>
            <a:off x="433239" y="616950"/>
            <a:ext cx="8030400" cy="390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000" b="1" dirty="0">
                <a:latin typeface="Century Gothic" panose="020B0502020202020204" pitchFamily="34" charset="0"/>
                <a:ea typeface="Rozha One"/>
                <a:cs typeface="Rozha One"/>
                <a:sym typeface="Rozha One"/>
              </a:rPr>
              <a:t>The opportunity to protect the environment through advocacy is representative of the ideals that inspired me to study environmental science in the first place: </a:t>
            </a:r>
            <a:endParaRPr sz="2000" b="1" dirty="0">
              <a:latin typeface="Century Gothic" panose="020B0502020202020204" pitchFamily="34" charset="0"/>
              <a:ea typeface="Rozha One"/>
              <a:cs typeface="Rozha One"/>
              <a:sym typeface="Rozha One"/>
            </a:endParaRPr>
          </a:p>
          <a:p>
            <a:pPr marL="0" lvl="0" indent="0" algn="ctr" rtl="0">
              <a:spcBef>
                <a:spcPts val="0"/>
              </a:spcBef>
              <a:spcAft>
                <a:spcPts val="0"/>
              </a:spcAft>
              <a:buNone/>
            </a:pPr>
            <a:endParaRPr sz="2000" b="1" dirty="0">
              <a:latin typeface="Century Gothic" panose="020B0502020202020204" pitchFamily="34" charset="0"/>
              <a:ea typeface="Rozha One"/>
              <a:cs typeface="Rozha One"/>
              <a:sym typeface="Rozha One"/>
            </a:endParaRPr>
          </a:p>
          <a:p>
            <a:pPr marL="0" lvl="0" indent="0" algn="l" rtl="0">
              <a:spcBef>
                <a:spcPts val="0"/>
              </a:spcBef>
              <a:spcAft>
                <a:spcPts val="0"/>
              </a:spcAft>
              <a:buNone/>
            </a:pPr>
            <a:endParaRPr sz="2000" dirty="0">
              <a:latin typeface="Rozha One"/>
              <a:ea typeface="Rozha One"/>
              <a:cs typeface="Rozha One"/>
              <a:sym typeface="Rozha One"/>
            </a:endParaRPr>
          </a:p>
          <a:p>
            <a:pPr marL="0" lvl="0" indent="0" algn="ctr" rtl="0">
              <a:spcBef>
                <a:spcPts val="0"/>
              </a:spcBef>
              <a:spcAft>
                <a:spcPts val="0"/>
              </a:spcAft>
              <a:buNone/>
            </a:pPr>
            <a:endParaRPr sz="1800" dirty="0">
              <a:latin typeface="Montserrat Light"/>
              <a:ea typeface="Montserrat Light"/>
              <a:cs typeface="Montserrat Light"/>
              <a:sym typeface="Montserrat Light"/>
            </a:endParaRPr>
          </a:p>
          <a:p>
            <a:pPr marL="0" lvl="0" indent="0" algn="ctr" rtl="0">
              <a:spcBef>
                <a:spcPts val="0"/>
              </a:spcBef>
              <a:spcAft>
                <a:spcPts val="0"/>
              </a:spcAft>
              <a:buNone/>
            </a:pPr>
            <a:r>
              <a:rPr lang="ko" sz="1800" dirty="0">
                <a:latin typeface="Century Gothic" panose="020B0502020202020204" pitchFamily="34" charset="0"/>
                <a:ea typeface="Montserrat Light"/>
                <a:cs typeface="Montserrat Light"/>
                <a:sym typeface="Montserrat Light"/>
              </a:rPr>
              <a:t>As an attorney, I look forward to protecting our planet, but also representing human interests. </a:t>
            </a:r>
            <a:endParaRPr sz="1800" dirty="0">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endParaRPr sz="1800" dirty="0">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r>
              <a:rPr lang="ko" sz="1800" dirty="0">
                <a:latin typeface="Century Gothic" panose="020B0502020202020204" pitchFamily="34" charset="0"/>
                <a:ea typeface="Montserrat Light"/>
                <a:cs typeface="Montserrat Light"/>
                <a:sym typeface="Montserrat Light"/>
              </a:rPr>
              <a:t>Through the law, it is possible to ensure environmental risk is distributed fairly, job loss is minimized, and </a:t>
            </a:r>
            <a:endParaRPr sz="1800" dirty="0">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r>
              <a:rPr lang="ko" sz="1800" dirty="0">
                <a:latin typeface="Century Gothic" panose="020B0502020202020204" pitchFamily="34" charset="0"/>
                <a:ea typeface="Montserrat Light"/>
                <a:cs typeface="Montserrat Light"/>
                <a:sym typeface="Montserrat Light"/>
              </a:rPr>
              <a:t>access to natural resources is ensured for all. </a:t>
            </a:r>
            <a:endParaRPr sz="1800" dirty="0">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r>
              <a:rPr lang="ko" sz="1600" dirty="0">
                <a:latin typeface="Montserrat Light"/>
                <a:ea typeface="Montserrat Light"/>
                <a:cs typeface="Montserrat Light"/>
                <a:sym typeface="Montserrat Light"/>
              </a:rPr>
              <a:t> </a:t>
            </a:r>
            <a:endParaRPr sz="1600" dirty="0">
              <a:latin typeface="Montserrat Light"/>
              <a:ea typeface="Montserrat Light"/>
              <a:cs typeface="Montserrat Light"/>
              <a:sym typeface="Montserrat Light"/>
            </a:endParaRPr>
          </a:p>
        </p:txBody>
      </p:sp>
      <p:sp>
        <p:nvSpPr>
          <p:cNvPr id="610" name="Google Shape;610;p62"/>
          <p:cNvSpPr/>
          <p:nvPr/>
        </p:nvSpPr>
        <p:spPr>
          <a:xfrm>
            <a:off x="276450" y="1775419"/>
            <a:ext cx="8591100" cy="558000"/>
          </a:xfrm>
          <a:prstGeom prst="roundRect">
            <a:avLst>
              <a:gd name="adj" fmla="val 16667"/>
            </a:avLst>
          </a:prstGeom>
          <a:solidFill>
            <a:srgbClr val="517547">
              <a:alpha val="69270"/>
            </a:srgbClr>
          </a:solidFill>
          <a:ln w="9525" cap="flat" cmpd="sng">
            <a:solidFill>
              <a:srgbClr val="374F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ko" sz="2000" b="1" dirty="0">
                <a:solidFill>
                  <a:schemeClr val="lt1"/>
                </a:solidFill>
                <a:latin typeface="Century Gothic" panose="020B0502020202020204" pitchFamily="34" charset="0"/>
                <a:ea typeface="Rozha One"/>
                <a:cs typeface="Rozha One"/>
                <a:sym typeface="Rozha One"/>
              </a:rPr>
              <a:t>the opportunity to make a difference in my community</a:t>
            </a:r>
            <a:endParaRPr sz="2000" b="1" dirty="0">
              <a:solidFill>
                <a:schemeClr val="lt1"/>
              </a:solidFill>
              <a:latin typeface="Century Gothic" panose="020B0502020202020204" pitchFamily="34" charset="0"/>
              <a:ea typeface="Rozha One"/>
              <a:cs typeface="Rozha One"/>
              <a:sym typeface="Rozha On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10" name="Picture 9">
            <a:extLst>
              <a:ext uri="{FF2B5EF4-FFF2-40B4-BE49-F238E27FC236}">
                <a16:creationId xmlns:a16="http://schemas.microsoft.com/office/drawing/2014/main" id="{B24E8F91-12A4-2A42-81D4-D3488008A10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2621839">
            <a:off x="199700" y="-14376"/>
            <a:ext cx="1743740" cy="1743740"/>
          </a:xfrm>
          <a:prstGeom prst="rect">
            <a:avLst/>
          </a:prstGeom>
        </p:spPr>
      </p:pic>
      <p:sp>
        <p:nvSpPr>
          <p:cNvPr id="4" name="Google Shape;628;p65">
            <a:extLst>
              <a:ext uri="{FF2B5EF4-FFF2-40B4-BE49-F238E27FC236}">
                <a16:creationId xmlns:a16="http://schemas.microsoft.com/office/drawing/2014/main" id="{16EA96CC-AAC9-654E-8D97-2AA640013663}"/>
              </a:ext>
            </a:extLst>
          </p:cNvPr>
          <p:cNvSpPr/>
          <p:nvPr/>
        </p:nvSpPr>
        <p:spPr>
          <a:xfrm>
            <a:off x="96716" y="3552092"/>
            <a:ext cx="6611815" cy="1345224"/>
          </a:xfrm>
          <a:prstGeom prst="roundRect">
            <a:avLst>
              <a:gd name="adj" fmla="val 16667"/>
            </a:avLst>
          </a:prstGeom>
          <a:solidFill>
            <a:srgbClr val="517547">
              <a:alpha val="69270"/>
            </a:srgbClr>
          </a:solidFill>
          <a:ln w="9525" cap="flat" cmpd="sng">
            <a:solidFill>
              <a:srgbClr val="204A3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solidFill>
                <a:schemeClr val="lt1"/>
              </a:solidFill>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r>
              <a:rPr lang="ko" sz="2000" b="1" dirty="0">
                <a:solidFill>
                  <a:schemeClr val="lt1"/>
                </a:solidFill>
                <a:latin typeface="Century Gothic" panose="020B0502020202020204" pitchFamily="34" charset="0"/>
                <a:ea typeface="Montserrat SemiBold"/>
                <a:cs typeface="Montserrat SemiBold"/>
                <a:sym typeface="Montserrat SemiBold"/>
              </a:rPr>
              <a:t>As an attorney, I will live out my duty of protecting our planet for the benefit of future generations like those children, covered in dirt, who originally inspired me in the garden.</a:t>
            </a:r>
            <a:endParaRPr sz="2000" b="1" dirty="0">
              <a:solidFill>
                <a:schemeClr val="lt1"/>
              </a:solidFill>
              <a:latin typeface="Century Gothic" panose="020B0502020202020204" pitchFamily="34" charset="0"/>
              <a:ea typeface="Montserrat SemiBold"/>
              <a:cs typeface="Montserrat SemiBold"/>
              <a:sym typeface="Montserrat SemiBold"/>
            </a:endParaRPr>
          </a:p>
          <a:p>
            <a:pPr marL="0" lvl="0" indent="0" algn="l" rtl="0">
              <a:spcBef>
                <a:spcPts val="0"/>
              </a:spcBef>
              <a:spcAft>
                <a:spcPts val="0"/>
              </a:spcAft>
              <a:buNone/>
            </a:pPr>
            <a:endParaRPr dirty="0"/>
          </a:p>
        </p:txBody>
      </p:sp>
      <p:sp>
        <p:nvSpPr>
          <p:cNvPr id="5" name="Google Shape;616;p63">
            <a:extLst>
              <a:ext uri="{FF2B5EF4-FFF2-40B4-BE49-F238E27FC236}">
                <a16:creationId xmlns:a16="http://schemas.microsoft.com/office/drawing/2014/main" id="{0DDA9CD7-0990-3745-9E78-FE0697D3A3F4}"/>
              </a:ext>
            </a:extLst>
          </p:cNvPr>
          <p:cNvSpPr/>
          <p:nvPr/>
        </p:nvSpPr>
        <p:spPr>
          <a:xfrm>
            <a:off x="2277208" y="90373"/>
            <a:ext cx="6761284" cy="1194000"/>
          </a:xfrm>
          <a:prstGeom prst="roundRect">
            <a:avLst>
              <a:gd name="adj" fmla="val 16667"/>
            </a:avLst>
          </a:prstGeom>
          <a:solidFill>
            <a:srgbClr val="517547">
              <a:alpha val="69270"/>
            </a:srgbClr>
          </a:solidFill>
          <a:ln w="9525" cap="flat" cmpd="sng">
            <a:solidFill>
              <a:srgbClr val="204A3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o" sz="2000" b="1" dirty="0">
                <a:solidFill>
                  <a:schemeClr val="bg1"/>
                </a:solidFill>
                <a:latin typeface="Century Gothic" panose="020B0502020202020204" pitchFamily="34" charset="0"/>
                <a:ea typeface="Rozha One"/>
                <a:cs typeface="Rozha One"/>
                <a:sym typeface="Rozha One"/>
              </a:rPr>
              <a:t>As a law student, I look forward to continuing to pursue my passion for environmental advocacy, but I can’t do it alone. </a:t>
            </a:r>
            <a:endParaRPr b="1"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D06BDF27-AA43-5F42-8EA4-F6799C6948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558437">
            <a:off x="7009762" y="3352836"/>
            <a:ext cx="1743740" cy="1743740"/>
          </a:xfrm>
          <a:prstGeom prst="rect">
            <a:avLst/>
          </a:prstGeom>
        </p:spPr>
      </p:pic>
      <p:sp>
        <p:nvSpPr>
          <p:cNvPr id="7" name="Google Shape;615;p63">
            <a:extLst>
              <a:ext uri="{FF2B5EF4-FFF2-40B4-BE49-F238E27FC236}">
                <a16:creationId xmlns:a16="http://schemas.microsoft.com/office/drawing/2014/main" id="{7EC9864D-42A3-9041-9712-7D0DA50C0A9C}"/>
              </a:ext>
            </a:extLst>
          </p:cNvPr>
          <p:cNvSpPr txBox="1"/>
          <p:nvPr/>
        </p:nvSpPr>
        <p:spPr>
          <a:xfrm>
            <a:off x="96716" y="1428092"/>
            <a:ext cx="8829138" cy="2124000"/>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1800" dirty="0">
                <a:solidFill>
                  <a:schemeClr val="dk1"/>
                </a:solidFill>
                <a:latin typeface="Century Gothic" panose="020B0502020202020204" pitchFamily="34" charset="0"/>
                <a:ea typeface="Montserrat Light"/>
                <a:cs typeface="Montserrat Light"/>
                <a:sym typeface="Montserrat Light"/>
              </a:rPr>
              <a:t>The generosity of firms like Terry Bryant that choose to invest in the future generation of attorneys through scholarship funds is what makes </a:t>
            </a:r>
            <a:r>
              <a:rPr lang="en-US" altLang="ko" sz="1800" dirty="0">
                <a:solidFill>
                  <a:schemeClr val="dk1"/>
                </a:solidFill>
                <a:latin typeface="Century Gothic" panose="020B0502020202020204" pitchFamily="34" charset="0"/>
                <a:ea typeface="Montserrat Light"/>
                <a:cs typeface="Montserrat Light"/>
                <a:sym typeface="Montserrat Light"/>
              </a:rPr>
              <a:t>the</a:t>
            </a:r>
            <a:r>
              <a:rPr lang="ko" sz="1800" dirty="0">
                <a:solidFill>
                  <a:schemeClr val="dk1"/>
                </a:solidFill>
                <a:latin typeface="Century Gothic" panose="020B0502020202020204" pitchFamily="34" charset="0"/>
                <a:ea typeface="Montserrat Light"/>
                <a:cs typeface="Montserrat Light"/>
                <a:sym typeface="Montserrat Light"/>
              </a:rPr>
              <a:t> pursuit of my passion possible. </a:t>
            </a:r>
            <a:endParaRPr sz="1800" dirty="0">
              <a:solidFill>
                <a:schemeClr val="dk1"/>
              </a:solidFill>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endParaRPr sz="1800" dirty="0">
              <a:solidFill>
                <a:schemeClr val="dk1"/>
              </a:solidFill>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r>
              <a:rPr lang="ko" sz="1800" dirty="0">
                <a:solidFill>
                  <a:schemeClr val="dk1"/>
                </a:solidFill>
                <a:latin typeface="Century Gothic" panose="020B0502020202020204" pitchFamily="34" charset="0"/>
                <a:ea typeface="Montserrat Light"/>
                <a:cs typeface="Montserrat Light"/>
                <a:sym typeface="Montserrat Light"/>
              </a:rPr>
              <a:t>This investment will be put back into the community as I begin my journey to becoming a legal advocate for the people and planet that have become so important to me. </a:t>
            </a:r>
            <a:endParaRPr sz="1800" dirty="0">
              <a:solidFill>
                <a:schemeClr val="dk1"/>
              </a:solidFill>
              <a:latin typeface="Century Gothic" panose="020B0502020202020204" pitchFamily="34" charset="0"/>
              <a:ea typeface="Montserrat Light"/>
              <a:cs typeface="Montserrat Light"/>
              <a:sym typeface="Montserrat Light"/>
            </a:endParaRPr>
          </a:p>
        </p:txBody>
      </p:sp>
    </p:spTree>
    <p:extLst>
      <p:ext uri="{BB962C8B-B14F-4D97-AF65-F5344CB8AC3E}">
        <p14:creationId xmlns:p14="http://schemas.microsoft.com/office/powerpoint/2010/main" val="133938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F430B"/>
        </a:solidFill>
        <a:effectLst/>
      </p:bgPr>
    </p:bg>
    <p:spTree>
      <p:nvGrpSpPr>
        <p:cNvPr id="1" name="Shape 216"/>
        <p:cNvGrpSpPr/>
        <p:nvPr/>
      </p:nvGrpSpPr>
      <p:grpSpPr>
        <a:xfrm>
          <a:off x="0" y="0"/>
          <a:ext cx="0" cy="0"/>
          <a:chOff x="0" y="0"/>
          <a:chExt cx="0" cy="0"/>
        </a:xfrm>
      </p:grpSpPr>
      <p:sp>
        <p:nvSpPr>
          <p:cNvPr id="217" name="Google Shape;217;p39"/>
          <p:cNvSpPr txBox="1"/>
          <p:nvPr/>
        </p:nvSpPr>
        <p:spPr>
          <a:xfrm>
            <a:off x="297150" y="2449879"/>
            <a:ext cx="8549700" cy="80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2000" b="1" dirty="0">
                <a:solidFill>
                  <a:schemeClr val="bg1"/>
                </a:solidFill>
                <a:latin typeface="Century Gothic" panose="020B0502020202020204" pitchFamily="34" charset="0"/>
                <a:ea typeface="Rozha One"/>
                <a:cs typeface="Rozha One"/>
                <a:sym typeface="Rozha One"/>
              </a:rPr>
              <a:t>Instead, I came to understand my life’s purpose while covered in dirt. </a:t>
            </a:r>
            <a:endParaRPr sz="2000" b="1" dirty="0">
              <a:solidFill>
                <a:schemeClr val="bg1"/>
              </a:solidFill>
              <a:latin typeface="Century Gothic" panose="020B0502020202020204" pitchFamily="34" charset="0"/>
              <a:ea typeface="Rozha One"/>
              <a:cs typeface="Rozha One"/>
              <a:sym typeface="Rozha One"/>
            </a:endParaRPr>
          </a:p>
          <a:p>
            <a:pPr marL="0" marR="0" lvl="0" indent="0" algn="ctr" rtl="0">
              <a:spcBef>
                <a:spcPts val="0"/>
              </a:spcBef>
              <a:spcAft>
                <a:spcPts val="0"/>
              </a:spcAft>
              <a:buNone/>
            </a:pPr>
            <a:endParaRPr sz="2000" dirty="0">
              <a:solidFill>
                <a:schemeClr val="bg1"/>
              </a:solidFill>
              <a:latin typeface="Rozha One"/>
              <a:ea typeface="Rozha One"/>
              <a:cs typeface="Rozha One"/>
              <a:sym typeface="Rozha One"/>
            </a:endParaRPr>
          </a:p>
          <a:p>
            <a:pPr marL="0" marR="0" lvl="0" indent="0" algn="ctr" rtl="0">
              <a:spcBef>
                <a:spcPts val="0"/>
              </a:spcBef>
              <a:spcAft>
                <a:spcPts val="0"/>
              </a:spcAft>
              <a:buNone/>
            </a:pPr>
            <a:r>
              <a:rPr lang="ko" sz="2000" dirty="0">
                <a:solidFill>
                  <a:schemeClr val="bg1"/>
                </a:solidFill>
                <a:latin typeface="Century Gothic" panose="020B0502020202020204" pitchFamily="34" charset="0"/>
                <a:ea typeface="Montserrat Light"/>
                <a:cs typeface="Montserrat Light"/>
                <a:sym typeface="Montserrat Light"/>
              </a:rPr>
              <a:t>I was not kneeling at a church altar, but instead kneeling in the grass with mud under my fingernails as I worked in the community garden I had been running for the past two years.  </a:t>
            </a:r>
            <a:endParaRPr sz="2000" dirty="0">
              <a:solidFill>
                <a:schemeClr val="bg1"/>
              </a:solidFill>
              <a:latin typeface="Century Gothic" panose="020B0502020202020204" pitchFamily="34" charset="0"/>
              <a:ea typeface="Montserrat Light"/>
              <a:cs typeface="Montserrat Light"/>
              <a:sym typeface="Montserrat Light"/>
            </a:endParaRPr>
          </a:p>
        </p:txBody>
      </p:sp>
      <p:sp>
        <p:nvSpPr>
          <p:cNvPr id="218" name="Google Shape;218;p39"/>
          <p:cNvSpPr txBox="1"/>
          <p:nvPr/>
        </p:nvSpPr>
        <p:spPr>
          <a:xfrm>
            <a:off x="262800" y="4405176"/>
            <a:ext cx="8618400" cy="80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3100" b="1" i="1" dirty="0">
                <a:solidFill>
                  <a:schemeClr val="bg1"/>
                </a:solidFill>
                <a:latin typeface="Century Gothic" panose="020B0502020202020204" pitchFamily="34" charset="0"/>
                <a:ea typeface="Rozha One"/>
                <a:cs typeface="Rozha One"/>
                <a:sym typeface="Rozha One"/>
              </a:rPr>
              <a:t>Environmental advocacy is my true calling</a:t>
            </a:r>
            <a:r>
              <a:rPr lang="ko" sz="3100" b="1" i="1" dirty="0">
                <a:solidFill>
                  <a:schemeClr val="dk1"/>
                </a:solidFill>
                <a:latin typeface="Century Gothic" panose="020B0502020202020204" pitchFamily="34" charset="0"/>
                <a:ea typeface="Rozha One"/>
                <a:cs typeface="Rozha One"/>
                <a:sym typeface="Rozha One"/>
              </a:rPr>
              <a:t>. </a:t>
            </a:r>
            <a:endParaRPr sz="3100" b="1" i="1" dirty="0">
              <a:solidFill>
                <a:schemeClr val="dk1"/>
              </a:solidFill>
              <a:latin typeface="Century Gothic" panose="020B0502020202020204" pitchFamily="34" charset="0"/>
              <a:ea typeface="Rozha One"/>
              <a:cs typeface="Rozha One"/>
              <a:sym typeface="Rozha One"/>
            </a:endParaRPr>
          </a:p>
        </p:txBody>
      </p:sp>
      <p:sp>
        <p:nvSpPr>
          <p:cNvPr id="2" name="Rectangle 1">
            <a:extLst>
              <a:ext uri="{FF2B5EF4-FFF2-40B4-BE49-F238E27FC236}">
                <a16:creationId xmlns:a16="http://schemas.microsoft.com/office/drawing/2014/main" id="{4335A2F8-7C23-C245-A8B4-4F9D18B625C6}"/>
              </a:ext>
            </a:extLst>
          </p:cNvPr>
          <p:cNvSpPr/>
          <p:nvPr/>
        </p:nvSpPr>
        <p:spPr>
          <a:xfrm>
            <a:off x="257175" y="408828"/>
            <a:ext cx="8629650" cy="1631216"/>
          </a:xfrm>
          <a:prstGeom prst="rect">
            <a:avLst/>
          </a:prstGeom>
        </p:spPr>
        <p:txBody>
          <a:bodyPr wrap="square">
            <a:spAutoFit/>
          </a:bodyPr>
          <a:lstStyle/>
          <a:p>
            <a:pPr lvl="0" algn="ctr"/>
            <a:r>
              <a:rPr lang="en-US" altLang="ko" sz="2000" dirty="0">
                <a:solidFill>
                  <a:schemeClr val="bg1"/>
                </a:solidFill>
                <a:latin typeface="Century Gothic" panose="020B0502020202020204" pitchFamily="34" charset="0"/>
                <a:ea typeface="Rozha One"/>
                <a:cs typeface="Rozha One"/>
                <a:sym typeface="Rozha One"/>
              </a:rPr>
              <a:t>Growing up, I had always imagined my life’s purpose would be revealed to me with pomp and circumstance. </a:t>
            </a:r>
            <a:endParaRPr lang="en-US" sz="2000" dirty="0">
              <a:solidFill>
                <a:schemeClr val="bg1"/>
              </a:solidFill>
              <a:latin typeface="Century Gothic" panose="020B0502020202020204" pitchFamily="34" charset="0"/>
              <a:ea typeface="Rozha One"/>
              <a:cs typeface="Rozha One"/>
              <a:sym typeface="Rozha One"/>
            </a:endParaRPr>
          </a:p>
          <a:p>
            <a:pPr lvl="0" algn="ctr"/>
            <a:endParaRPr lang="en-US" sz="2000" dirty="0">
              <a:solidFill>
                <a:schemeClr val="bg1"/>
              </a:solidFill>
              <a:latin typeface="Century Gothic" panose="020B0502020202020204" pitchFamily="34" charset="0"/>
              <a:ea typeface="Rozha One"/>
              <a:cs typeface="Rozha One"/>
              <a:sym typeface="Rozha One"/>
            </a:endParaRPr>
          </a:p>
          <a:p>
            <a:pPr lvl="0" algn="ctr"/>
            <a:r>
              <a:rPr lang="en-US" altLang="ko" sz="2000" dirty="0">
                <a:solidFill>
                  <a:schemeClr val="bg1"/>
                </a:solidFill>
                <a:latin typeface="Century Gothic" panose="020B0502020202020204" pitchFamily="34" charset="0"/>
                <a:ea typeface="Rozha One"/>
                <a:cs typeface="Rozha One"/>
                <a:sym typeface="Rozha One"/>
              </a:rPr>
              <a:t>Perhaps all would be revealed in a dream or through an epiphany while kneeling at the presbytery.  </a:t>
            </a:r>
            <a:endParaRPr lang="en-US" sz="2000" dirty="0">
              <a:solidFill>
                <a:schemeClr val="bg1"/>
              </a:solidFill>
              <a:latin typeface="Century Gothic" panose="020B0502020202020204" pitchFamily="34" charset="0"/>
              <a:ea typeface="Rozha One"/>
              <a:cs typeface="Rozha One"/>
              <a:sym typeface="Rozh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22"/>
        <p:cNvGrpSpPr/>
        <p:nvPr/>
      </p:nvGrpSpPr>
      <p:grpSpPr>
        <a:xfrm>
          <a:off x="0" y="0"/>
          <a:ext cx="0" cy="0"/>
          <a:chOff x="0" y="0"/>
          <a:chExt cx="0" cy="0"/>
        </a:xfrm>
      </p:grpSpPr>
      <p:sp>
        <p:nvSpPr>
          <p:cNvPr id="223" name="Google Shape;223;p40"/>
          <p:cNvSpPr txBox="1"/>
          <p:nvPr/>
        </p:nvSpPr>
        <p:spPr>
          <a:xfrm>
            <a:off x="278285" y="825217"/>
            <a:ext cx="5094300" cy="807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1100"/>
              <a:buNone/>
            </a:pPr>
            <a:r>
              <a:rPr lang="ko" sz="1800" dirty="0">
                <a:solidFill>
                  <a:schemeClr val="dk1"/>
                </a:solidFill>
                <a:latin typeface="Century Gothic" panose="020B0502020202020204" pitchFamily="34" charset="0"/>
                <a:ea typeface="Montserrat Light"/>
                <a:cs typeface="Montserrat Light"/>
                <a:sym typeface="Montserrat Light"/>
              </a:rPr>
              <a:t>In college, I worked to establish three community gardens in elementary schools in Harrisonburg, Virginia. </a:t>
            </a:r>
            <a:endParaRPr sz="1800" dirty="0">
              <a:solidFill>
                <a:schemeClr val="dk1"/>
              </a:solidFill>
              <a:latin typeface="Century Gothic" panose="020B0502020202020204" pitchFamily="34" charset="0"/>
              <a:ea typeface="Montserrat Light"/>
              <a:cs typeface="Montserrat Light"/>
              <a:sym typeface="Montserrat Light"/>
            </a:endParaRPr>
          </a:p>
          <a:p>
            <a:pPr marL="0" lvl="0" indent="0" algn="ctr" rtl="0">
              <a:lnSpc>
                <a:spcPct val="115000"/>
              </a:lnSpc>
              <a:spcBef>
                <a:spcPts val="0"/>
              </a:spcBef>
              <a:spcAft>
                <a:spcPts val="0"/>
              </a:spcAft>
              <a:buSzPts val="1100"/>
              <a:buNone/>
            </a:pPr>
            <a:endParaRPr sz="1800" dirty="0">
              <a:solidFill>
                <a:schemeClr val="dk1"/>
              </a:solidFill>
              <a:latin typeface="Century Gothic" panose="020B0502020202020204" pitchFamily="34" charset="0"/>
              <a:ea typeface="Montserrat Light"/>
              <a:cs typeface="Montserrat Light"/>
              <a:sym typeface="Montserrat Light"/>
            </a:endParaRPr>
          </a:p>
          <a:p>
            <a:pPr marL="0" lvl="0" indent="0" algn="ctr" rtl="0">
              <a:lnSpc>
                <a:spcPct val="115000"/>
              </a:lnSpc>
              <a:spcBef>
                <a:spcPts val="0"/>
              </a:spcBef>
              <a:spcAft>
                <a:spcPts val="0"/>
              </a:spcAft>
              <a:buSzPts val="1100"/>
              <a:buNone/>
            </a:pPr>
            <a:r>
              <a:rPr lang="ko" sz="1800" dirty="0">
                <a:solidFill>
                  <a:schemeClr val="dk1"/>
                </a:solidFill>
                <a:latin typeface="Century Gothic" panose="020B0502020202020204" pitchFamily="34" charset="0"/>
                <a:ea typeface="Montserrat Light"/>
                <a:cs typeface="Montserrat Light"/>
                <a:sym typeface="Montserrat Light"/>
              </a:rPr>
              <a:t>I spent my evenings working with my professor on grant applications and my weekends coordinating garden maintenance and developing curriculum to allow for teachers to integrate the garden into their math, science, and writing lessons.</a:t>
            </a:r>
            <a:endParaRPr sz="1800" dirty="0">
              <a:solidFill>
                <a:schemeClr val="dk1"/>
              </a:solidFill>
              <a:latin typeface="Century Gothic" panose="020B0502020202020204" pitchFamily="34" charset="0"/>
              <a:ea typeface="Montserrat Light"/>
              <a:cs typeface="Montserrat Light"/>
              <a:sym typeface="Montserrat Light"/>
            </a:endParaRPr>
          </a:p>
          <a:p>
            <a:pPr marL="0" lvl="0" indent="0" algn="ctr" rtl="0">
              <a:lnSpc>
                <a:spcPct val="115000"/>
              </a:lnSpc>
              <a:spcBef>
                <a:spcPts val="0"/>
              </a:spcBef>
              <a:spcAft>
                <a:spcPts val="0"/>
              </a:spcAft>
              <a:buSzPts val="1100"/>
              <a:buNone/>
            </a:pPr>
            <a:endParaRPr sz="1800" dirty="0">
              <a:solidFill>
                <a:schemeClr val="dk1"/>
              </a:solidFill>
              <a:latin typeface="Montserrat Light"/>
              <a:ea typeface="Montserrat Light"/>
              <a:cs typeface="Montserrat Light"/>
              <a:sym typeface="Montserrat Light"/>
            </a:endParaRPr>
          </a:p>
          <a:p>
            <a:pPr marL="0" lvl="0" indent="457200" algn="ctr" rtl="0">
              <a:lnSpc>
                <a:spcPct val="115000"/>
              </a:lnSpc>
              <a:spcBef>
                <a:spcPts val="0"/>
              </a:spcBef>
              <a:spcAft>
                <a:spcPts val="0"/>
              </a:spcAft>
              <a:buClr>
                <a:schemeClr val="dk1"/>
              </a:buClr>
              <a:buSzPts val="1100"/>
              <a:buFont typeface="Arial"/>
              <a:buNone/>
            </a:pPr>
            <a:endParaRPr sz="1100" dirty="0">
              <a:solidFill>
                <a:schemeClr val="dk1"/>
              </a:solidFill>
              <a:latin typeface="Montserrat Light"/>
              <a:ea typeface="Montserrat Light"/>
              <a:cs typeface="Montserrat Light"/>
              <a:sym typeface="Montserrat Light"/>
            </a:endParaRPr>
          </a:p>
          <a:p>
            <a:pPr marL="0" marR="0" lvl="0" indent="0" algn="ctr" rtl="0">
              <a:spcBef>
                <a:spcPts val="0"/>
              </a:spcBef>
              <a:spcAft>
                <a:spcPts val="0"/>
              </a:spcAft>
              <a:buNone/>
            </a:pPr>
            <a:r>
              <a:rPr lang="ko" sz="3500" dirty="0">
                <a:solidFill>
                  <a:schemeClr val="dk1"/>
                </a:solidFill>
                <a:latin typeface="Rozha One"/>
                <a:ea typeface="Rozha One"/>
                <a:cs typeface="Rozha One"/>
                <a:sym typeface="Rozha One"/>
              </a:rPr>
              <a:t> </a:t>
            </a:r>
            <a:endParaRPr sz="3500" dirty="0">
              <a:solidFill>
                <a:schemeClr val="dk1"/>
              </a:solidFill>
              <a:latin typeface="Rozha One"/>
              <a:ea typeface="Rozha One"/>
              <a:cs typeface="Rozha One"/>
              <a:sym typeface="Rozha One"/>
            </a:endParaRPr>
          </a:p>
        </p:txBody>
      </p:sp>
      <p:pic>
        <p:nvPicPr>
          <p:cNvPr id="224" name="Google Shape;224;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7036" y="2409825"/>
            <a:ext cx="1516965" cy="2733675"/>
          </a:xfrm>
          <a:prstGeom prst="rect">
            <a:avLst/>
          </a:prstGeom>
          <a:noFill/>
          <a:ln>
            <a:noFill/>
          </a:ln>
        </p:spPr>
      </p:pic>
      <p:pic>
        <p:nvPicPr>
          <p:cNvPr id="225" name="Google Shape;225;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31575" y="0"/>
            <a:ext cx="3512428" cy="5242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430B"/>
        </a:solidFill>
        <a:effectLst/>
      </p:bgPr>
    </p:bg>
    <p:spTree>
      <p:nvGrpSpPr>
        <p:cNvPr id="1" name="Shape 251"/>
        <p:cNvGrpSpPr/>
        <p:nvPr/>
      </p:nvGrpSpPr>
      <p:grpSpPr>
        <a:xfrm>
          <a:off x="0" y="0"/>
          <a:ext cx="0" cy="0"/>
          <a:chOff x="0" y="0"/>
          <a:chExt cx="0" cy="0"/>
        </a:xfrm>
      </p:grpSpPr>
      <p:sp>
        <p:nvSpPr>
          <p:cNvPr id="252" name="Google Shape;252;p42"/>
          <p:cNvSpPr txBox="1"/>
          <p:nvPr/>
        </p:nvSpPr>
        <p:spPr>
          <a:xfrm>
            <a:off x="0" y="4881900"/>
            <a:ext cx="71361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ko" sz="500">
                <a:solidFill>
                  <a:schemeClr val="dk1"/>
                </a:solidFill>
              </a:rPr>
              <a:t>Virginia Department of Education, VDOE National School Lunch Program Eligibility Reports. 17 July 2020. Microsoft Excel file. Web. 7 April 2021. [</a:t>
            </a:r>
            <a:r>
              <a:rPr lang="ko" sz="500" u="sng">
                <a:solidFill>
                  <a:srgbClr val="1155CC"/>
                </a:solidFill>
                <a:hlinkClick r:id="rId3">
                  <a:extLst>
                    <a:ext uri="{A12FA001-AC4F-418D-AE19-62706E023703}">
                      <ahyp:hlinkClr xmlns:ahyp="http://schemas.microsoft.com/office/drawing/2018/hyperlinkcolor" val="tx"/>
                    </a:ext>
                  </a:extLst>
                </a:hlinkClick>
              </a:rPr>
              <a:t>https://www.doe.virginia.gov/support/nutrition/statistics/index.shtml</a:t>
            </a:r>
            <a:r>
              <a:rPr lang="ko" sz="500">
                <a:solidFill>
                  <a:schemeClr val="dk1"/>
                </a:solidFill>
              </a:rPr>
              <a:t>] </a:t>
            </a:r>
            <a:endParaRPr sz="900"/>
          </a:p>
        </p:txBody>
      </p:sp>
      <p:sp>
        <p:nvSpPr>
          <p:cNvPr id="253" name="Google Shape;253;p42"/>
          <p:cNvSpPr txBox="1"/>
          <p:nvPr/>
        </p:nvSpPr>
        <p:spPr>
          <a:xfrm>
            <a:off x="1974525" y="2265630"/>
            <a:ext cx="2940375" cy="149322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sz="9600" b="1" dirty="0">
                <a:solidFill>
                  <a:schemeClr val="bg1"/>
                </a:solidFill>
                <a:latin typeface="Century Gothic" panose="020B0502020202020204" pitchFamily="34" charset="0"/>
                <a:ea typeface="Rozha One"/>
                <a:cs typeface="Rozha One"/>
                <a:sym typeface="Rozha One"/>
              </a:rPr>
              <a:t>73%</a:t>
            </a:r>
            <a:endParaRPr sz="9600" b="1" dirty="0">
              <a:solidFill>
                <a:schemeClr val="bg1"/>
              </a:solidFill>
              <a:latin typeface="Century Gothic" panose="020B0502020202020204" pitchFamily="34" charset="0"/>
              <a:ea typeface="Rozha One"/>
              <a:cs typeface="Rozha One"/>
              <a:sym typeface="Rozha One"/>
            </a:endParaRPr>
          </a:p>
        </p:txBody>
      </p:sp>
      <p:sp>
        <p:nvSpPr>
          <p:cNvPr id="254" name="Google Shape;254;p42"/>
          <p:cNvSpPr txBox="1"/>
          <p:nvPr/>
        </p:nvSpPr>
        <p:spPr>
          <a:xfrm>
            <a:off x="136762" y="3758859"/>
            <a:ext cx="66159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dirty="0">
                <a:solidFill>
                  <a:schemeClr val="bg1"/>
                </a:solidFill>
                <a:latin typeface="Century Gothic" panose="020B0502020202020204" pitchFamily="34" charset="0"/>
                <a:ea typeface="Montserrat"/>
                <a:cs typeface="Montserrat"/>
                <a:sym typeface="Montserrat"/>
              </a:rPr>
              <a:t>of children in Harrisonburg, Virginia are eligible for free/reduced lunch due to food insecurity. This is significantly higher than the state average of 45%. </a:t>
            </a:r>
            <a:endParaRPr dirty="0">
              <a:solidFill>
                <a:schemeClr val="bg1"/>
              </a:solidFill>
              <a:latin typeface="Century Gothic" panose="020B0502020202020204" pitchFamily="34" charset="0"/>
              <a:ea typeface="Montserrat"/>
              <a:cs typeface="Montserrat"/>
              <a:sym typeface="Montserrat"/>
            </a:endParaRPr>
          </a:p>
        </p:txBody>
      </p:sp>
      <p:sp>
        <p:nvSpPr>
          <p:cNvPr id="5" name="Google Shape;259;p43">
            <a:extLst>
              <a:ext uri="{FF2B5EF4-FFF2-40B4-BE49-F238E27FC236}">
                <a16:creationId xmlns:a16="http://schemas.microsoft.com/office/drawing/2014/main" id="{3BF7B18C-6CC5-724C-8CE3-66D4C169A047}"/>
              </a:ext>
            </a:extLst>
          </p:cNvPr>
          <p:cNvSpPr txBox="1"/>
          <p:nvPr/>
        </p:nvSpPr>
        <p:spPr>
          <a:xfrm>
            <a:off x="1542900" y="519300"/>
            <a:ext cx="7601100"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400" b="1" dirty="0">
                <a:solidFill>
                  <a:schemeClr val="bg1"/>
                </a:solidFill>
                <a:latin typeface="Century Gothic" panose="020B0502020202020204" pitchFamily="34" charset="0"/>
                <a:ea typeface="Rozha One"/>
                <a:cs typeface="Rozha One"/>
                <a:sym typeface="Rozha One"/>
              </a:rPr>
              <a:t>What started out as an opportunity to involve college students in environmental service learning quickly became an integral resource in the fight against childhood hunger. </a:t>
            </a:r>
            <a:endParaRPr sz="2400" b="1" dirty="0">
              <a:solidFill>
                <a:schemeClr val="bg1"/>
              </a:solidFill>
              <a:latin typeface="Century Gothic" panose="020B0502020202020204" pitchFamily="34" charset="0"/>
              <a:ea typeface="Rozha One"/>
              <a:cs typeface="Rozha One"/>
              <a:sym typeface="Rozha O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Google Shape;264;p44"/>
          <p:cNvSpPr txBox="1"/>
          <p:nvPr/>
        </p:nvSpPr>
        <p:spPr>
          <a:xfrm>
            <a:off x="61546" y="2422281"/>
            <a:ext cx="8897815" cy="29854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1800" b="1" dirty="0">
                <a:latin typeface="Century Gothic" panose="020B0502020202020204" pitchFamily="34" charset="0"/>
                <a:ea typeface="Rozha One"/>
                <a:cs typeface="Rozha One"/>
                <a:sym typeface="Rozha One"/>
              </a:rPr>
              <a:t>I continued this work as a graduate student where I lead the development of a community garden in the industrial neighborhood of Vauxhall, London.</a:t>
            </a:r>
            <a:endParaRPr sz="1800" b="1" dirty="0">
              <a:latin typeface="Century Gothic" panose="020B0502020202020204" pitchFamily="34" charset="0"/>
              <a:ea typeface="Rozha One"/>
              <a:cs typeface="Rozha One"/>
              <a:sym typeface="Rozha One"/>
            </a:endParaRPr>
          </a:p>
          <a:p>
            <a:pPr marL="0" lvl="0" indent="0" algn="ctr" rtl="0">
              <a:spcBef>
                <a:spcPts val="0"/>
              </a:spcBef>
              <a:spcAft>
                <a:spcPts val="0"/>
              </a:spcAft>
              <a:buNone/>
            </a:pPr>
            <a:endParaRPr sz="1800" dirty="0">
              <a:latin typeface="Montserrat Light"/>
              <a:ea typeface="Montserrat Light"/>
              <a:cs typeface="Montserrat Light"/>
              <a:sym typeface="Montserrat Light"/>
            </a:endParaRPr>
          </a:p>
          <a:p>
            <a:pPr algn="ctr"/>
            <a:r>
              <a:rPr lang="ko" sz="1800" dirty="0">
                <a:latin typeface="Century Gothic" panose="020B0502020202020204" pitchFamily="34" charset="0"/>
                <a:ea typeface="Montserrat Light"/>
                <a:cs typeface="Montserrat Light"/>
                <a:sym typeface="Montserrat Light"/>
              </a:rPr>
              <a:t> I had witnessed how a garden could transform a community facing food insecurity and lack of access to green spaces, and even though I was in a foreign country, I felt inspired to continue that work in my new home.</a:t>
            </a:r>
            <a:r>
              <a:rPr lang="en-US" altLang="ko" sz="1800" dirty="0">
                <a:latin typeface="Century Gothic" panose="020B0502020202020204" pitchFamily="34" charset="0"/>
                <a:ea typeface="Montserrat Light"/>
                <a:cs typeface="Montserrat Light"/>
                <a:sym typeface="Montserrat Light"/>
              </a:rPr>
              <a:t> </a:t>
            </a:r>
            <a:r>
              <a:rPr lang="en-US" altLang="ko" sz="1800" dirty="0">
                <a:latin typeface="Century Gothic" panose="020B0502020202020204" pitchFamily="34" charset="0"/>
                <a:ea typeface="Montserrat"/>
                <a:cs typeface="Montserrat"/>
                <a:sym typeface="Montserrat"/>
              </a:rPr>
              <a:t>. From the garden, I built a community, formed relationships with my neighbors from across the globe, and overcame the isolation associated with being an expatriate.</a:t>
            </a:r>
            <a:endParaRPr lang="en-US" sz="1800" dirty="0">
              <a:latin typeface="Century Gothic" panose="020B0502020202020204" pitchFamily="34" charset="0"/>
              <a:ea typeface="Montserrat"/>
              <a:cs typeface="Montserrat"/>
              <a:sym typeface="Montserrat"/>
            </a:endParaRPr>
          </a:p>
          <a:p>
            <a:pPr marL="0" lvl="0" indent="0" algn="ctr" rtl="0">
              <a:spcBef>
                <a:spcPts val="0"/>
              </a:spcBef>
              <a:spcAft>
                <a:spcPts val="0"/>
              </a:spcAft>
              <a:buNone/>
            </a:pPr>
            <a:endParaRPr sz="1700" dirty="0">
              <a:latin typeface="Century Gothic" panose="020B0502020202020204" pitchFamily="34" charset="0"/>
              <a:ea typeface="Montserrat Light"/>
              <a:cs typeface="Montserrat Light"/>
              <a:sym typeface="Montserrat Light"/>
            </a:endParaRPr>
          </a:p>
        </p:txBody>
      </p:sp>
      <p:pic>
        <p:nvPicPr>
          <p:cNvPr id="265" name="Google Shape;265;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1196866">
            <a:off x="569513" y="597190"/>
            <a:ext cx="3160346" cy="1407342"/>
          </a:xfrm>
          <a:prstGeom prst="rect">
            <a:avLst/>
          </a:prstGeom>
          <a:noFill/>
          <a:ln>
            <a:noFill/>
          </a:ln>
        </p:spPr>
      </p:pic>
      <p:pic>
        <p:nvPicPr>
          <p:cNvPr id="266" name="Google Shape;266;p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549494">
            <a:off x="5483471" y="-42332"/>
            <a:ext cx="2931314" cy="2931314"/>
          </a:xfrm>
          <a:prstGeom prst="rect">
            <a:avLst/>
          </a:prstGeom>
          <a:noFill/>
          <a:ln>
            <a:noFill/>
          </a:ln>
        </p:spPr>
      </p:pic>
      <p:sp>
        <p:nvSpPr>
          <p:cNvPr id="267" name="Google Shape;267;p44"/>
          <p:cNvSpPr/>
          <p:nvPr/>
        </p:nvSpPr>
        <p:spPr>
          <a:xfrm>
            <a:off x="2768029" y="670187"/>
            <a:ext cx="4676250" cy="1506275"/>
          </a:xfrm>
          <a:custGeom>
            <a:avLst/>
            <a:gdLst/>
            <a:ahLst/>
            <a:cxnLst/>
            <a:rect l="l" t="t" r="r" b="b"/>
            <a:pathLst>
              <a:path w="187050" h="60251" extrusionOk="0">
                <a:moveTo>
                  <a:pt x="0" y="23965"/>
                </a:moveTo>
                <a:cubicBezTo>
                  <a:pt x="10387" y="13578"/>
                  <a:pt x="38838" y="17178"/>
                  <a:pt x="43486" y="31113"/>
                </a:cubicBezTo>
                <a:cubicBezTo>
                  <a:pt x="45956" y="38520"/>
                  <a:pt x="48359" y="46772"/>
                  <a:pt x="46465" y="54346"/>
                </a:cubicBezTo>
                <a:cubicBezTo>
                  <a:pt x="45275" y="59104"/>
                  <a:pt x="37416" y="61259"/>
                  <a:pt x="32764" y="59707"/>
                </a:cubicBezTo>
                <a:cubicBezTo>
                  <a:pt x="31245" y="59200"/>
                  <a:pt x="32168" y="56542"/>
                  <a:pt x="32168" y="54941"/>
                </a:cubicBezTo>
                <a:cubicBezTo>
                  <a:pt x="32168" y="45743"/>
                  <a:pt x="38040" y="33514"/>
                  <a:pt x="47060" y="31709"/>
                </a:cubicBezTo>
                <a:cubicBezTo>
                  <a:pt x="53875" y="30345"/>
                  <a:pt x="61168" y="33395"/>
                  <a:pt x="67910" y="31709"/>
                </a:cubicBezTo>
                <a:cubicBezTo>
                  <a:pt x="80760" y="28495"/>
                  <a:pt x="93450" y="24092"/>
                  <a:pt x="106630" y="22773"/>
                </a:cubicBezTo>
                <a:cubicBezTo>
                  <a:pt x="115202" y="21915"/>
                  <a:pt x="128173" y="19902"/>
                  <a:pt x="129863" y="11455"/>
                </a:cubicBezTo>
                <a:cubicBezTo>
                  <a:pt x="130530" y="8122"/>
                  <a:pt x="131968" y="2153"/>
                  <a:pt x="128671" y="1328"/>
                </a:cubicBezTo>
                <a:cubicBezTo>
                  <a:pt x="124626" y="316"/>
                  <a:pt x="119632" y="-984"/>
                  <a:pt x="116162" y="1328"/>
                </a:cubicBezTo>
                <a:cubicBezTo>
                  <a:pt x="109369" y="5855"/>
                  <a:pt x="109848" y="18959"/>
                  <a:pt x="114375" y="25752"/>
                </a:cubicBezTo>
                <a:cubicBezTo>
                  <a:pt x="118438" y="31848"/>
                  <a:pt x="126747" y="33601"/>
                  <a:pt x="132841" y="37666"/>
                </a:cubicBezTo>
                <a:cubicBezTo>
                  <a:pt x="148306" y="47982"/>
                  <a:pt x="168460" y="50771"/>
                  <a:pt x="187050" y="50771"/>
                </a:cubicBezTo>
              </a:path>
            </a:pathLst>
          </a:custGeom>
          <a:noFill/>
          <a:ln w="19050" cap="flat" cmpd="sng">
            <a:solidFill>
              <a:srgbClr val="5E8952"/>
            </a:solidFill>
            <a:prstDash val="solid"/>
            <a:round/>
            <a:headEnd type="none" w="med" len="med"/>
            <a:tailEnd type="non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97"/>
        <p:cNvGrpSpPr/>
        <p:nvPr/>
      </p:nvGrpSpPr>
      <p:grpSpPr>
        <a:xfrm>
          <a:off x="0" y="0"/>
          <a:ext cx="0" cy="0"/>
          <a:chOff x="0" y="0"/>
          <a:chExt cx="0" cy="0"/>
        </a:xfrm>
      </p:grpSpPr>
      <p:sp>
        <p:nvSpPr>
          <p:cNvPr id="298" name="Google Shape;298;p47"/>
          <p:cNvSpPr txBox="1"/>
          <p:nvPr/>
        </p:nvSpPr>
        <p:spPr>
          <a:xfrm>
            <a:off x="216000" y="672220"/>
            <a:ext cx="8712000" cy="40933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000" b="1" dirty="0">
                <a:latin typeface="Century Gothic" panose="020B0502020202020204" pitchFamily="34" charset="0"/>
                <a:ea typeface="Rozha One"/>
                <a:cs typeface="Rozha One"/>
                <a:sym typeface="Rozha One"/>
              </a:rPr>
              <a:t>In the low income neighborhoods of Harrisonburg and Vauxhall, environmental issues were disproportionately present in daily life. </a:t>
            </a:r>
            <a:endParaRPr sz="2000" b="1" dirty="0">
              <a:latin typeface="Century Gothic" panose="020B0502020202020204" pitchFamily="34" charset="0"/>
              <a:ea typeface="Rozha One"/>
              <a:cs typeface="Rozha One"/>
              <a:sym typeface="Rozha One"/>
            </a:endParaRPr>
          </a:p>
          <a:p>
            <a:pPr marL="0" lvl="0" indent="0" algn="ctr" rtl="0">
              <a:spcBef>
                <a:spcPts val="0"/>
              </a:spcBef>
              <a:spcAft>
                <a:spcPts val="0"/>
              </a:spcAft>
              <a:buNone/>
            </a:pPr>
            <a:endParaRPr dirty="0">
              <a:latin typeface="Montserrat"/>
              <a:ea typeface="Montserrat"/>
              <a:cs typeface="Montserrat"/>
              <a:sym typeface="Montserrat"/>
            </a:endParaRPr>
          </a:p>
          <a:p>
            <a:pPr marL="0" lvl="0" indent="0" algn="ctr" rtl="0">
              <a:spcBef>
                <a:spcPts val="0"/>
              </a:spcBef>
              <a:spcAft>
                <a:spcPts val="0"/>
              </a:spcAft>
              <a:buNone/>
            </a:pPr>
            <a:r>
              <a:rPr lang="en-US" altLang="ko" sz="1600" dirty="0">
                <a:latin typeface="Century Gothic" panose="020B0502020202020204" pitchFamily="34" charset="0"/>
                <a:ea typeface="Montserrat"/>
                <a:cs typeface="Montserrat"/>
                <a:sym typeface="Montserrat"/>
              </a:rPr>
              <a:t>T</a:t>
            </a:r>
            <a:r>
              <a:rPr lang="ko" sz="1600" dirty="0">
                <a:latin typeface="Century Gothic" panose="020B0502020202020204" pitchFamily="34" charset="0"/>
                <a:ea typeface="Montserrat"/>
                <a:cs typeface="Montserrat"/>
                <a:sym typeface="Montserrat"/>
              </a:rPr>
              <a:t>hese communities bear an inequitable share of environmental burdens compared to their higher income counterparts.</a:t>
            </a:r>
            <a:endParaRPr lang="en-US" altLang="ko" sz="1600" dirty="0">
              <a:latin typeface="Century Gothic" panose="020B0502020202020204" pitchFamily="34" charset="0"/>
              <a:ea typeface="Montserrat"/>
              <a:cs typeface="Montserrat"/>
              <a:sym typeface="Montserrat"/>
            </a:endParaRPr>
          </a:p>
          <a:p>
            <a:pPr algn="ctr"/>
            <a:endParaRPr lang="en-US" altLang="ko" sz="1600" dirty="0">
              <a:latin typeface="Century Gothic" panose="020B0502020202020204" pitchFamily="34" charset="0"/>
              <a:ea typeface="Montserrat Light"/>
              <a:cs typeface="Montserrat Light"/>
              <a:sym typeface="Montserrat Light"/>
            </a:endParaRPr>
          </a:p>
          <a:p>
            <a:pPr algn="ctr"/>
            <a:endParaRPr lang="en-US" altLang="ko" sz="1600" dirty="0">
              <a:latin typeface="Century Gothic" panose="020B0502020202020204" pitchFamily="34" charset="0"/>
              <a:ea typeface="Montserrat Light"/>
              <a:cs typeface="Montserrat Light"/>
              <a:sym typeface="Montserrat Light"/>
            </a:endParaRPr>
          </a:p>
          <a:p>
            <a:pPr algn="ctr"/>
            <a:r>
              <a:rPr lang="en-US" altLang="ko" sz="1600" dirty="0">
                <a:latin typeface="Century Gothic" panose="020B0502020202020204" pitchFamily="34" charset="0"/>
                <a:ea typeface="Montserrat Light"/>
                <a:cs typeface="Montserrat Light"/>
                <a:sym typeface="Montserrat Light"/>
              </a:rPr>
              <a:t>As time passed, my understanding of the role of the garden evolved from a community service project to a physical representation of the intersection of the environment and broader societal concerns. </a:t>
            </a:r>
          </a:p>
          <a:p>
            <a:pPr algn="ctr"/>
            <a:endParaRPr lang="en-US" dirty="0">
              <a:latin typeface="Century Gothic" panose="020B0502020202020204" pitchFamily="34" charset="0"/>
              <a:ea typeface="Montserrat Light"/>
              <a:cs typeface="Montserrat Light"/>
              <a:sym typeface="Montserrat Light"/>
            </a:endParaRPr>
          </a:p>
          <a:p>
            <a:pPr algn="ctr"/>
            <a:r>
              <a:rPr lang="en-US" altLang="ko" sz="2000" b="1" dirty="0">
                <a:solidFill>
                  <a:schemeClr val="dk1"/>
                </a:solidFill>
                <a:latin typeface="Century Gothic" panose="020B0502020202020204" pitchFamily="34" charset="0"/>
                <a:ea typeface="Montserrat Medium"/>
                <a:cs typeface="Montserrat Medium"/>
                <a:sym typeface="Montserrat Medium"/>
              </a:rPr>
              <a:t>My understanding of the environment expanded from something purely scientific to incorporate justice in environmental sustainability.</a:t>
            </a:r>
            <a:endParaRPr lang="en-US" sz="2000" b="1" dirty="0">
              <a:solidFill>
                <a:schemeClr val="dk1"/>
              </a:solidFill>
              <a:latin typeface="Century Gothic" panose="020B0502020202020204" pitchFamily="34" charset="0"/>
              <a:ea typeface="Montserrat Medium"/>
              <a:cs typeface="Montserrat Medium"/>
              <a:sym typeface="Montserrat Medium"/>
            </a:endParaRPr>
          </a:p>
          <a:p>
            <a:pPr algn="ctr"/>
            <a:endParaRPr lang="en-US" sz="2000" dirty="0">
              <a:latin typeface="Century Gothic" panose="020B0502020202020204" pitchFamily="34" charset="0"/>
              <a:ea typeface="Montserrat Light"/>
              <a:cs typeface="Montserrat Light"/>
              <a:sym typeface="Montserrat Light"/>
            </a:endParaRPr>
          </a:p>
          <a:p>
            <a:pPr marL="0" lvl="0" indent="0" algn="ctr" rtl="0">
              <a:spcBef>
                <a:spcPts val="0"/>
              </a:spcBef>
              <a:spcAft>
                <a:spcPts val="0"/>
              </a:spcAft>
              <a:buNone/>
            </a:pPr>
            <a:endParaRPr dirty="0">
              <a:latin typeface="Century Gothic" panose="020B0502020202020204" pitchFamily="34" charset="0"/>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430B"/>
        </a:solidFill>
        <a:effectLst/>
      </p:bgPr>
    </p:bg>
    <p:spTree>
      <p:nvGrpSpPr>
        <p:cNvPr id="1" name="Shape 486"/>
        <p:cNvGrpSpPr/>
        <p:nvPr/>
      </p:nvGrpSpPr>
      <p:grpSpPr>
        <a:xfrm>
          <a:off x="0" y="0"/>
          <a:ext cx="0" cy="0"/>
          <a:chOff x="0" y="0"/>
          <a:chExt cx="0" cy="0"/>
        </a:xfrm>
      </p:grpSpPr>
      <p:sp>
        <p:nvSpPr>
          <p:cNvPr id="487" name="Google Shape;487;p49"/>
          <p:cNvSpPr txBox="1"/>
          <p:nvPr/>
        </p:nvSpPr>
        <p:spPr>
          <a:xfrm>
            <a:off x="771450" y="970474"/>
            <a:ext cx="7601100" cy="298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2300" dirty="0">
                <a:solidFill>
                  <a:schemeClr val="bg1"/>
                </a:solidFill>
                <a:latin typeface="Century Gothic" panose="020B0502020202020204" pitchFamily="34" charset="0"/>
                <a:ea typeface="Montserrat"/>
                <a:cs typeface="Montserrat"/>
                <a:sym typeface="Montserrat"/>
              </a:rPr>
              <a:t>Climate change, deforestation, pollution, and the loss of biodiversity are not solely environmental issues. </a:t>
            </a:r>
            <a:endParaRPr sz="2300" dirty="0">
              <a:solidFill>
                <a:schemeClr val="bg1"/>
              </a:solidFill>
              <a:latin typeface="Century Gothic" panose="020B0502020202020204" pitchFamily="34" charset="0"/>
              <a:ea typeface="Montserrat"/>
              <a:cs typeface="Montserrat"/>
              <a:sym typeface="Montserrat"/>
            </a:endParaRPr>
          </a:p>
          <a:p>
            <a:pPr marL="0" lvl="0" indent="0" algn="ctr" rtl="0">
              <a:spcBef>
                <a:spcPts val="0"/>
              </a:spcBef>
              <a:spcAft>
                <a:spcPts val="0"/>
              </a:spcAft>
              <a:buNone/>
            </a:pPr>
            <a:endParaRPr sz="2300" dirty="0">
              <a:solidFill>
                <a:schemeClr val="bg1"/>
              </a:solidFill>
              <a:latin typeface="Rozha One"/>
              <a:ea typeface="Rozha One"/>
              <a:cs typeface="Rozha One"/>
              <a:sym typeface="Rozha One"/>
            </a:endParaRPr>
          </a:p>
          <a:p>
            <a:pPr marL="0" lvl="0" indent="0" algn="ctr" rtl="0">
              <a:spcBef>
                <a:spcPts val="0"/>
              </a:spcBef>
              <a:spcAft>
                <a:spcPts val="0"/>
              </a:spcAft>
              <a:buNone/>
            </a:pPr>
            <a:r>
              <a:rPr lang="ko" sz="3000" b="1" dirty="0">
                <a:solidFill>
                  <a:schemeClr val="bg1"/>
                </a:solidFill>
                <a:latin typeface="Century Gothic" panose="020B0502020202020204" pitchFamily="34" charset="0"/>
                <a:ea typeface="Rozha One"/>
                <a:cs typeface="Rozha One"/>
                <a:sym typeface="Rozha One"/>
              </a:rPr>
              <a:t>They are also economic and social problems that are symptomatic of deeper systemic inequalities. </a:t>
            </a:r>
            <a:endParaRPr sz="3000" b="1" dirty="0">
              <a:solidFill>
                <a:schemeClr val="bg1"/>
              </a:solidFill>
              <a:latin typeface="Century Gothic" panose="020B0502020202020204" pitchFamily="34" charset="0"/>
              <a:ea typeface="Rozha One"/>
              <a:cs typeface="Rozha One"/>
              <a:sym typeface="Rozha O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91"/>
        <p:cNvGrpSpPr/>
        <p:nvPr/>
      </p:nvGrpSpPr>
      <p:grpSpPr>
        <a:xfrm>
          <a:off x="0" y="0"/>
          <a:ext cx="0" cy="0"/>
          <a:chOff x="0" y="0"/>
          <a:chExt cx="0" cy="0"/>
        </a:xfrm>
      </p:grpSpPr>
      <p:sp>
        <p:nvSpPr>
          <p:cNvPr id="492" name="Google Shape;492;p50"/>
          <p:cNvSpPr/>
          <p:nvPr/>
        </p:nvSpPr>
        <p:spPr>
          <a:xfrm>
            <a:off x="4868426" y="2390144"/>
            <a:ext cx="3667805" cy="1438275"/>
          </a:xfrm>
          <a:custGeom>
            <a:avLst/>
            <a:gdLst/>
            <a:ahLst/>
            <a:cxnLst/>
            <a:rect l="l" t="t" r="r" b="b"/>
            <a:pathLst>
              <a:path w="4890407" h="1917700" extrusionOk="0">
                <a:moveTo>
                  <a:pt x="0" y="0"/>
                </a:moveTo>
                <a:lnTo>
                  <a:pt x="3931557" y="0"/>
                </a:lnTo>
                <a:cubicBezTo>
                  <a:pt x="4461115" y="0"/>
                  <a:pt x="4890407" y="429292"/>
                  <a:pt x="4890407" y="958850"/>
                </a:cubicBezTo>
                <a:cubicBezTo>
                  <a:pt x="4890407" y="1488408"/>
                  <a:pt x="4461115" y="1917700"/>
                  <a:pt x="3931557" y="1917700"/>
                </a:cubicBezTo>
                <a:lnTo>
                  <a:pt x="0" y="1917700"/>
                </a:lnTo>
                <a:close/>
              </a:path>
            </a:pathLst>
          </a:custGeom>
          <a:solidFill>
            <a:srgbClr val="315438"/>
          </a:solidFill>
          <a:ln>
            <a:noFill/>
          </a:ln>
        </p:spPr>
        <p:txBody>
          <a:bodyPr spcFirstLastPara="1" wrap="square" lIns="81000" tIns="27000" rIns="324000" bIns="27000" anchor="ctr" anchorCtr="0">
            <a:noAutofit/>
          </a:bodyPr>
          <a:lstStyle/>
          <a:p>
            <a:pPr marL="0" marR="0" lvl="0" indent="0" algn="r" rtl="0">
              <a:spcBef>
                <a:spcPts val="0"/>
              </a:spcBef>
              <a:spcAft>
                <a:spcPts val="0"/>
              </a:spcAft>
              <a:buNone/>
            </a:pPr>
            <a:r>
              <a:rPr lang="ko" sz="1800">
                <a:solidFill>
                  <a:schemeClr val="lt1"/>
                </a:solidFill>
                <a:latin typeface="Rozha One"/>
                <a:ea typeface="Rozha One"/>
                <a:cs typeface="Rozha One"/>
                <a:sym typeface="Rozha One"/>
              </a:rPr>
              <a:t>Spread of Zoonotic </a:t>
            </a:r>
            <a:endParaRPr sz="1800">
              <a:solidFill>
                <a:schemeClr val="lt1"/>
              </a:solidFill>
              <a:latin typeface="Rozha One"/>
              <a:ea typeface="Rozha One"/>
              <a:cs typeface="Rozha One"/>
              <a:sym typeface="Rozha One"/>
            </a:endParaRPr>
          </a:p>
          <a:p>
            <a:pPr marL="0" marR="0" lvl="0" indent="0" algn="r" rtl="0">
              <a:spcBef>
                <a:spcPts val="0"/>
              </a:spcBef>
              <a:spcAft>
                <a:spcPts val="0"/>
              </a:spcAft>
              <a:buNone/>
            </a:pPr>
            <a:r>
              <a:rPr lang="ko" sz="1800">
                <a:solidFill>
                  <a:schemeClr val="lt1"/>
                </a:solidFill>
                <a:latin typeface="Rozha One"/>
                <a:ea typeface="Rozha One"/>
                <a:cs typeface="Rozha One"/>
                <a:sym typeface="Rozha One"/>
              </a:rPr>
              <a:t>Pathogens (i.e. COVID-19) </a:t>
            </a:r>
            <a:endParaRPr sz="1800">
              <a:solidFill>
                <a:schemeClr val="lt1"/>
              </a:solidFill>
              <a:latin typeface="Rozha One"/>
              <a:ea typeface="Rozha One"/>
              <a:cs typeface="Rozha One"/>
              <a:sym typeface="Rozha One"/>
            </a:endParaRPr>
          </a:p>
          <a:p>
            <a:pPr marL="0" marR="0" lvl="0" indent="0" algn="r" rtl="0">
              <a:spcBef>
                <a:spcPts val="0"/>
              </a:spcBef>
              <a:spcAft>
                <a:spcPts val="0"/>
              </a:spcAft>
              <a:buNone/>
            </a:pPr>
            <a:r>
              <a:rPr lang="ko" sz="1800">
                <a:solidFill>
                  <a:schemeClr val="lt1"/>
                </a:solidFill>
                <a:latin typeface="Rozha One"/>
                <a:ea typeface="Rozha One"/>
                <a:cs typeface="Rozha One"/>
                <a:sym typeface="Rozha One"/>
              </a:rPr>
              <a:t>to Humans</a:t>
            </a:r>
            <a:endParaRPr sz="1800">
              <a:solidFill>
                <a:schemeClr val="lt1"/>
              </a:solidFill>
              <a:latin typeface="Rozha One"/>
              <a:ea typeface="Rozha One"/>
              <a:cs typeface="Rozha One"/>
              <a:sym typeface="Rozha One"/>
            </a:endParaRPr>
          </a:p>
        </p:txBody>
      </p:sp>
      <p:sp>
        <p:nvSpPr>
          <p:cNvPr id="493" name="Google Shape;493;p50"/>
          <p:cNvSpPr/>
          <p:nvPr/>
        </p:nvSpPr>
        <p:spPr>
          <a:xfrm>
            <a:off x="1912275" y="2390144"/>
            <a:ext cx="3667805" cy="1438275"/>
          </a:xfrm>
          <a:custGeom>
            <a:avLst/>
            <a:gdLst/>
            <a:ahLst/>
            <a:cxnLst/>
            <a:rect l="l" t="t" r="r" b="b"/>
            <a:pathLst>
              <a:path w="4890407" h="1917700" extrusionOk="0">
                <a:moveTo>
                  <a:pt x="0" y="0"/>
                </a:moveTo>
                <a:lnTo>
                  <a:pt x="3931557" y="0"/>
                </a:lnTo>
                <a:cubicBezTo>
                  <a:pt x="4461115" y="0"/>
                  <a:pt x="4890407" y="429292"/>
                  <a:pt x="4890407" y="958850"/>
                </a:cubicBezTo>
                <a:cubicBezTo>
                  <a:pt x="4890407" y="1488408"/>
                  <a:pt x="4461115" y="1917700"/>
                  <a:pt x="3931557" y="1917700"/>
                </a:cubicBezTo>
                <a:lnTo>
                  <a:pt x="0" y="1917700"/>
                </a:lnTo>
                <a:close/>
              </a:path>
            </a:pathLst>
          </a:custGeom>
          <a:solidFill>
            <a:srgbClr val="5E8952"/>
          </a:solidFill>
          <a:ln>
            <a:noFill/>
          </a:ln>
        </p:spPr>
        <p:txBody>
          <a:bodyPr spcFirstLastPara="1" wrap="square" lIns="81000" tIns="27000" rIns="324000" bIns="27000" anchor="ctr" anchorCtr="0">
            <a:noAutofit/>
          </a:bodyPr>
          <a:lstStyle/>
          <a:p>
            <a:pPr marL="0" marR="0" lvl="0" indent="0" algn="r" rtl="0">
              <a:spcBef>
                <a:spcPts val="0"/>
              </a:spcBef>
              <a:spcAft>
                <a:spcPts val="0"/>
              </a:spcAft>
              <a:buNone/>
            </a:pPr>
            <a:r>
              <a:rPr lang="ko" sz="2100">
                <a:solidFill>
                  <a:schemeClr val="lt1"/>
                </a:solidFill>
                <a:latin typeface="Rozha One"/>
                <a:ea typeface="Rozha One"/>
                <a:cs typeface="Rozha One"/>
                <a:sym typeface="Rozha One"/>
              </a:rPr>
              <a:t>Increased Contact Between Wildlife + Humans </a:t>
            </a:r>
            <a:endParaRPr sz="2100">
              <a:solidFill>
                <a:schemeClr val="lt1"/>
              </a:solidFill>
              <a:latin typeface="Rozha One"/>
              <a:ea typeface="Rozha One"/>
              <a:cs typeface="Rozha One"/>
              <a:sym typeface="Rozha One"/>
            </a:endParaRPr>
          </a:p>
        </p:txBody>
      </p:sp>
      <p:sp>
        <p:nvSpPr>
          <p:cNvPr id="494" name="Google Shape;494;p50"/>
          <p:cNvSpPr/>
          <p:nvPr/>
        </p:nvSpPr>
        <p:spPr>
          <a:xfrm>
            <a:off x="-14499" y="2390144"/>
            <a:ext cx="2649313" cy="1438275"/>
          </a:xfrm>
          <a:custGeom>
            <a:avLst/>
            <a:gdLst/>
            <a:ahLst/>
            <a:cxnLst/>
            <a:rect l="l" t="t" r="r" b="b"/>
            <a:pathLst>
              <a:path w="3532417" h="1917700" extrusionOk="0">
                <a:moveTo>
                  <a:pt x="0" y="0"/>
                </a:moveTo>
                <a:lnTo>
                  <a:pt x="2573567" y="0"/>
                </a:lnTo>
                <a:cubicBezTo>
                  <a:pt x="3103125" y="0"/>
                  <a:pt x="3532417" y="429292"/>
                  <a:pt x="3532417" y="958850"/>
                </a:cubicBezTo>
                <a:cubicBezTo>
                  <a:pt x="3532417" y="1488408"/>
                  <a:pt x="3103125" y="1917700"/>
                  <a:pt x="2573567" y="1917700"/>
                </a:cubicBezTo>
                <a:lnTo>
                  <a:pt x="0" y="1917700"/>
                </a:lnTo>
                <a:close/>
              </a:path>
            </a:pathLst>
          </a:custGeom>
          <a:solidFill>
            <a:srgbClr val="315438"/>
          </a:solidFill>
          <a:ln>
            <a:noFill/>
          </a:ln>
        </p:spPr>
        <p:txBody>
          <a:bodyPr spcFirstLastPara="1" wrap="square" lIns="81000" tIns="27000" rIns="324000" bIns="27000" anchor="ctr" anchorCtr="0">
            <a:noAutofit/>
          </a:bodyPr>
          <a:lstStyle/>
          <a:p>
            <a:pPr marL="0" marR="0" lvl="0" indent="0" algn="r" rtl="0">
              <a:spcBef>
                <a:spcPts val="0"/>
              </a:spcBef>
              <a:spcAft>
                <a:spcPts val="0"/>
              </a:spcAft>
              <a:buNone/>
            </a:pPr>
            <a:r>
              <a:rPr lang="ko" sz="2100">
                <a:solidFill>
                  <a:schemeClr val="lt1"/>
                </a:solidFill>
                <a:latin typeface="Rozha One"/>
                <a:ea typeface="Rozha One"/>
                <a:cs typeface="Rozha One"/>
                <a:sym typeface="Rozha One"/>
              </a:rPr>
              <a:t>Habitat Loss</a:t>
            </a:r>
            <a:endParaRPr sz="2100">
              <a:solidFill>
                <a:schemeClr val="lt1"/>
              </a:solidFill>
              <a:latin typeface="Rozha One"/>
              <a:ea typeface="Rozha One"/>
              <a:cs typeface="Rozha One"/>
              <a:sym typeface="Rozha One"/>
            </a:endParaRPr>
          </a:p>
        </p:txBody>
      </p:sp>
      <p:sp>
        <p:nvSpPr>
          <p:cNvPr id="495" name="Google Shape;495;p50"/>
          <p:cNvSpPr txBox="1"/>
          <p:nvPr/>
        </p:nvSpPr>
        <p:spPr>
          <a:xfrm>
            <a:off x="0" y="4795869"/>
            <a:ext cx="9144000" cy="497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900" dirty="0">
                <a:solidFill>
                  <a:schemeClr val="dk1"/>
                </a:solidFill>
                <a:latin typeface="Calibri"/>
                <a:ea typeface="Calibri"/>
                <a:cs typeface="Calibri"/>
                <a:sym typeface="Calibri"/>
              </a:rPr>
              <a:t>Platto, S., Zhou, J., Wang, Y., Wang, H., &amp; Carafoli, E. (2021). Biodiversity loss and COVID-19 pandemic: The role of bats in the origin and the spreading of the disease. Biochemical and biophysical research communications, 538, 2–13. https://doi.org/10.1016/j.bbrc.2020.10.028</a:t>
            </a:r>
            <a:endParaRPr sz="900" dirty="0">
              <a:solidFill>
                <a:schemeClr val="dk1"/>
              </a:solidFill>
              <a:latin typeface="Calibri"/>
              <a:ea typeface="Calibri"/>
              <a:cs typeface="Calibri"/>
              <a:sym typeface="Calibri"/>
            </a:endParaRPr>
          </a:p>
        </p:txBody>
      </p:sp>
      <p:sp>
        <p:nvSpPr>
          <p:cNvPr id="496" name="Google Shape;496;p50"/>
          <p:cNvSpPr txBox="1"/>
          <p:nvPr/>
        </p:nvSpPr>
        <p:spPr>
          <a:xfrm>
            <a:off x="944025" y="525753"/>
            <a:ext cx="71268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ko" dirty="0">
                <a:solidFill>
                  <a:schemeClr val="dk1"/>
                </a:solidFill>
                <a:latin typeface="Century Gothic" panose="020B0502020202020204" pitchFamily="34" charset="0"/>
                <a:ea typeface="Montserrat"/>
                <a:cs typeface="Montserrat"/>
                <a:sym typeface="Montserrat"/>
              </a:rPr>
              <a:t>The COVID-19 pandemic undisputedly highlighted the overlap between poverty and environmental issues </a:t>
            </a:r>
            <a:r>
              <a:rPr lang="en-US" altLang="ko" dirty="0">
                <a:solidFill>
                  <a:schemeClr val="dk1"/>
                </a:solidFill>
                <a:latin typeface="Century Gothic" panose="020B0502020202020204" pitchFamily="34" charset="0"/>
                <a:ea typeface="Montserrat"/>
                <a:cs typeface="Montserrat"/>
                <a:sym typeface="Montserrat"/>
              </a:rPr>
              <a:t>internationally</a:t>
            </a:r>
            <a:r>
              <a:rPr lang="ko" dirty="0">
                <a:solidFill>
                  <a:schemeClr val="dk1"/>
                </a:solidFill>
                <a:latin typeface="Century Gothic" panose="020B0502020202020204" pitchFamily="34" charset="0"/>
                <a:ea typeface="Montserrat"/>
                <a:cs typeface="Montserrat"/>
                <a:sym typeface="Montserrat"/>
              </a:rPr>
              <a:t>. It serves as a stark example of the impact of unchecked environmental degradation on every facet of global society. </a:t>
            </a:r>
            <a:endParaRPr dirty="0">
              <a:latin typeface="Century Gothic" panose="020B0502020202020204" pitchFamily="34" charset="0"/>
              <a:ea typeface="Montserrat"/>
              <a:cs typeface="Montserrat"/>
              <a:sym typeface="Montserrat"/>
            </a:endParaRPr>
          </a:p>
        </p:txBody>
      </p:sp>
      <p:sp>
        <p:nvSpPr>
          <p:cNvPr id="2" name="TextBox 1">
            <a:extLst>
              <a:ext uri="{FF2B5EF4-FFF2-40B4-BE49-F238E27FC236}">
                <a16:creationId xmlns:a16="http://schemas.microsoft.com/office/drawing/2014/main" id="{0D182BC6-8CBB-8C42-A2BC-75AEC7061682}"/>
              </a:ext>
            </a:extLst>
          </p:cNvPr>
          <p:cNvSpPr txBox="1"/>
          <p:nvPr/>
        </p:nvSpPr>
        <p:spPr>
          <a:xfrm>
            <a:off x="252282" y="2073621"/>
            <a:ext cx="6998677" cy="338554"/>
          </a:xfrm>
          <a:prstGeom prst="rect">
            <a:avLst/>
          </a:prstGeom>
          <a:noFill/>
        </p:spPr>
        <p:txBody>
          <a:bodyPr wrap="square" rtlCol="0">
            <a:spAutoFit/>
          </a:bodyPr>
          <a:lstStyle/>
          <a:p>
            <a:r>
              <a:rPr lang="en-US" sz="1600" dirty="0">
                <a:latin typeface="Century Gothic" panose="020B0502020202020204" pitchFamily="34" charset="0"/>
              </a:rPr>
              <a:t>Environmental Impact on Human Health: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00"/>
        <p:cNvGrpSpPr/>
        <p:nvPr/>
      </p:nvGrpSpPr>
      <p:grpSpPr>
        <a:xfrm>
          <a:off x="0" y="0"/>
          <a:ext cx="0" cy="0"/>
          <a:chOff x="0" y="0"/>
          <a:chExt cx="0" cy="0"/>
        </a:xfrm>
      </p:grpSpPr>
      <p:sp>
        <p:nvSpPr>
          <p:cNvPr id="506" name="Google Shape;506;p51"/>
          <p:cNvSpPr/>
          <p:nvPr/>
        </p:nvSpPr>
        <p:spPr>
          <a:xfrm>
            <a:off x="86478" y="86754"/>
            <a:ext cx="2149522" cy="988696"/>
          </a:xfrm>
          <a:prstGeom prst="rect">
            <a:avLst/>
          </a:prstGeom>
          <a:solidFill>
            <a:srgbClr val="204A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7" name="Google Shape;507;p51"/>
          <p:cNvSpPr/>
          <p:nvPr/>
        </p:nvSpPr>
        <p:spPr>
          <a:xfrm>
            <a:off x="86478" y="2334258"/>
            <a:ext cx="2149522" cy="960936"/>
          </a:xfrm>
          <a:prstGeom prst="rect">
            <a:avLst/>
          </a:prstGeom>
          <a:solidFill>
            <a:srgbClr val="204A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8" name="Google Shape;508;p51"/>
          <p:cNvSpPr/>
          <p:nvPr/>
        </p:nvSpPr>
        <p:spPr>
          <a:xfrm>
            <a:off x="86478" y="1137746"/>
            <a:ext cx="2149522" cy="1135991"/>
          </a:xfrm>
          <a:prstGeom prst="rect">
            <a:avLst/>
          </a:prstGeom>
          <a:solidFill>
            <a:srgbClr val="204A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9" name="Google Shape;509;p51"/>
          <p:cNvSpPr/>
          <p:nvPr/>
        </p:nvSpPr>
        <p:spPr>
          <a:xfrm>
            <a:off x="86478" y="3353774"/>
            <a:ext cx="2149522" cy="888292"/>
          </a:xfrm>
          <a:prstGeom prst="rect">
            <a:avLst/>
          </a:prstGeom>
          <a:solidFill>
            <a:srgbClr val="204A3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0" name="Google Shape;510;p51"/>
          <p:cNvSpPr txBox="1"/>
          <p:nvPr/>
        </p:nvSpPr>
        <p:spPr>
          <a:xfrm>
            <a:off x="86478" y="81650"/>
            <a:ext cx="2149522" cy="4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dirty="0">
                <a:solidFill>
                  <a:srgbClr val="F3F3F3"/>
                </a:solidFill>
                <a:latin typeface="Calibri"/>
                <a:ea typeface="Calibri"/>
                <a:cs typeface="Calibri"/>
                <a:sym typeface="Calibri"/>
              </a:rPr>
              <a:t>Livelihoods of half of the global workforce have been severely affected by the pandemic. </a:t>
            </a:r>
            <a:endParaRPr dirty="0">
              <a:solidFill>
                <a:srgbClr val="F3F3F3"/>
              </a:solidFill>
              <a:latin typeface="Calibri"/>
              <a:ea typeface="Calibri"/>
              <a:cs typeface="Calibri"/>
              <a:sym typeface="Calibri"/>
            </a:endParaRPr>
          </a:p>
        </p:txBody>
      </p:sp>
      <p:sp>
        <p:nvSpPr>
          <p:cNvPr id="511" name="Google Shape;511;p51"/>
          <p:cNvSpPr txBox="1"/>
          <p:nvPr/>
        </p:nvSpPr>
        <p:spPr>
          <a:xfrm>
            <a:off x="86478" y="2378820"/>
            <a:ext cx="2149522" cy="4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dirty="0">
                <a:solidFill>
                  <a:srgbClr val="F3F3F3"/>
                </a:solidFill>
                <a:latin typeface="Calibri"/>
                <a:ea typeface="Calibri"/>
                <a:cs typeface="Calibri"/>
                <a:sym typeface="Calibri"/>
              </a:rPr>
              <a:t>Over 1.6 billion students are out of school - reversing years of progress on education.</a:t>
            </a:r>
            <a:endParaRPr dirty="0">
              <a:solidFill>
                <a:srgbClr val="F3F3F3"/>
              </a:solidFill>
              <a:latin typeface="Calibri"/>
              <a:ea typeface="Calibri"/>
              <a:cs typeface="Calibri"/>
              <a:sym typeface="Calibri"/>
            </a:endParaRPr>
          </a:p>
        </p:txBody>
      </p:sp>
      <p:sp>
        <p:nvSpPr>
          <p:cNvPr id="512" name="Google Shape;512;p51"/>
          <p:cNvSpPr txBox="1"/>
          <p:nvPr/>
        </p:nvSpPr>
        <p:spPr>
          <a:xfrm>
            <a:off x="86500" y="1135971"/>
            <a:ext cx="2149500" cy="4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dirty="0">
                <a:solidFill>
                  <a:srgbClr val="F3F3F3"/>
                </a:solidFill>
                <a:latin typeface="Calibri"/>
                <a:ea typeface="Calibri"/>
                <a:cs typeface="Calibri"/>
                <a:sym typeface="Calibri"/>
              </a:rPr>
              <a:t>COVID-19 caused the first increase in global poverty in decades. Over 71 million people were pushed into extreme poverty.</a:t>
            </a:r>
            <a:endParaRPr dirty="0">
              <a:solidFill>
                <a:srgbClr val="F3F3F3"/>
              </a:solidFill>
              <a:latin typeface="Calibri"/>
              <a:ea typeface="Calibri"/>
              <a:cs typeface="Calibri"/>
              <a:sym typeface="Calibri"/>
            </a:endParaRPr>
          </a:p>
        </p:txBody>
      </p:sp>
      <p:sp>
        <p:nvSpPr>
          <p:cNvPr id="513" name="Google Shape;513;p51"/>
          <p:cNvSpPr txBox="1"/>
          <p:nvPr/>
        </p:nvSpPr>
        <p:spPr>
          <a:xfrm>
            <a:off x="86478" y="3430791"/>
            <a:ext cx="2149522" cy="4848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ko" dirty="0">
                <a:solidFill>
                  <a:srgbClr val="F3F3F3"/>
                </a:solidFill>
                <a:latin typeface="Calibri"/>
                <a:ea typeface="Calibri"/>
                <a:cs typeface="Calibri"/>
                <a:sym typeface="Calibri"/>
              </a:rPr>
              <a:t>25 years of progress made towards developmental equality are being erased. </a:t>
            </a:r>
            <a:endParaRPr dirty="0">
              <a:solidFill>
                <a:srgbClr val="F3F3F3"/>
              </a:solidFill>
              <a:latin typeface="Calibri"/>
              <a:ea typeface="Calibri"/>
              <a:cs typeface="Calibri"/>
              <a:sym typeface="Calibri"/>
            </a:endParaRPr>
          </a:p>
        </p:txBody>
      </p:sp>
      <p:sp>
        <p:nvSpPr>
          <p:cNvPr id="514" name="Google Shape;514;p51"/>
          <p:cNvSpPr txBox="1"/>
          <p:nvPr/>
        </p:nvSpPr>
        <p:spPr>
          <a:xfrm>
            <a:off x="86478" y="4493285"/>
            <a:ext cx="9057522"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ko" sz="800" dirty="0"/>
              <a:t>United Nations. (2020). The Sustainable Development Goals Report 2020. </a:t>
            </a:r>
            <a:r>
              <a:rPr lang="ko" sz="800" dirty="0">
                <a:hlinkClick r:id="rId3"/>
              </a:rPr>
              <a:t>https://unstats.un.org/sdgs/report/2020/The-Sustainable-Development-Goals-Report-2020.pdf</a:t>
            </a:r>
            <a:endParaRPr lang="en-US" altLang="ko" sz="800" dirty="0"/>
          </a:p>
          <a:p>
            <a:pPr lvl="0"/>
            <a:r>
              <a:rPr lang="en-US" altLang="ko" sz="800" dirty="0"/>
              <a:t>Centers for Disease Control and Prevention. (2020, December). COVID-19 Racial and Ethnic Disparities. Centers for Disease Control and Prevention (CDC). https://</a:t>
            </a:r>
            <a:r>
              <a:rPr lang="en-US" altLang="ko" sz="800" dirty="0" err="1"/>
              <a:t>www.cdc.gov</a:t>
            </a:r>
            <a:r>
              <a:rPr lang="en-US" altLang="ko" sz="800" dirty="0"/>
              <a:t>/coronavirus/2019-ncov/community/health-equity/racial-ethnic-disparities/disparities-</a:t>
            </a:r>
            <a:r>
              <a:rPr lang="en-US" altLang="ko" sz="800" dirty="0" err="1"/>
              <a:t>illness.html</a:t>
            </a:r>
            <a:endParaRPr lang="en-US" sz="800" dirty="0"/>
          </a:p>
          <a:p>
            <a:pPr lvl="0"/>
            <a:r>
              <a:rPr lang="en-US" altLang="ko" sz="800" dirty="0"/>
              <a:t>United Nations. (2020). The Sustainable Development Goals Report 2020. https://</a:t>
            </a:r>
            <a:r>
              <a:rPr lang="en-US" altLang="ko" sz="800" dirty="0" err="1"/>
              <a:t>unstats.un.org</a:t>
            </a:r>
            <a:r>
              <a:rPr lang="en-US" altLang="ko" sz="800" dirty="0"/>
              <a:t>/</a:t>
            </a:r>
            <a:r>
              <a:rPr lang="en-US" altLang="ko" sz="800" dirty="0" err="1"/>
              <a:t>sdgs</a:t>
            </a:r>
            <a:r>
              <a:rPr lang="en-US" altLang="ko" sz="800" dirty="0"/>
              <a:t>/report/2020/The-Sustainable-Development-Goals-Report-2020.pdf</a:t>
            </a:r>
            <a:endParaRPr lang="en-US" sz="800" dirty="0"/>
          </a:p>
          <a:p>
            <a:pPr marL="0" lvl="0" indent="0" algn="l" rtl="0">
              <a:spcBef>
                <a:spcPts val="0"/>
              </a:spcBef>
              <a:spcAft>
                <a:spcPts val="0"/>
              </a:spcAft>
              <a:buNone/>
            </a:pPr>
            <a:endParaRPr sz="800" dirty="0"/>
          </a:p>
        </p:txBody>
      </p:sp>
      <p:pic>
        <p:nvPicPr>
          <p:cNvPr id="16" name="Google Shape;521;p52" title="Hospitalization Rates of COVD-19 Patients in Atlanta, Georgia in March 2020">
            <a:extLst>
              <a:ext uri="{FF2B5EF4-FFF2-40B4-BE49-F238E27FC236}">
                <a16:creationId xmlns:a16="http://schemas.microsoft.com/office/drawing/2014/main" id="{2BAFF3CE-FC2A-9246-A3B8-D777E35CD877}"/>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73291" y="-27366"/>
            <a:ext cx="5193375" cy="3211226"/>
          </a:xfrm>
          <a:prstGeom prst="rect">
            <a:avLst/>
          </a:prstGeom>
          <a:noFill/>
          <a:ln>
            <a:noFill/>
          </a:ln>
        </p:spPr>
      </p:pic>
      <p:sp>
        <p:nvSpPr>
          <p:cNvPr id="17" name="Google Shape;519;p52">
            <a:extLst>
              <a:ext uri="{FF2B5EF4-FFF2-40B4-BE49-F238E27FC236}">
                <a16:creationId xmlns:a16="http://schemas.microsoft.com/office/drawing/2014/main" id="{C664F78A-48C6-954E-95F4-37A9600C45A1}"/>
              </a:ext>
            </a:extLst>
          </p:cNvPr>
          <p:cNvSpPr txBox="1"/>
          <p:nvPr/>
        </p:nvSpPr>
        <p:spPr>
          <a:xfrm>
            <a:off x="2147777" y="2999217"/>
            <a:ext cx="6996223" cy="166196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ko" sz="1600" dirty="0">
                <a:latin typeface="Century Gothic" panose="020B0502020202020204" pitchFamily="34" charset="0"/>
                <a:ea typeface="Montserrat"/>
                <a:cs typeface="Montserrat"/>
                <a:sym typeface="Montserrat"/>
              </a:rPr>
              <a:t>In developed countries, COVID-19 fatality rates are highest among marginalized groups, including people of color. </a:t>
            </a:r>
            <a:endParaRPr sz="1600" dirty="0">
              <a:latin typeface="Century Gothic" panose="020B0502020202020204" pitchFamily="34" charset="0"/>
              <a:ea typeface="Montserrat"/>
              <a:cs typeface="Montserrat"/>
              <a:sym typeface="Montserrat"/>
            </a:endParaRPr>
          </a:p>
          <a:p>
            <a:pPr marL="0" lvl="0" indent="0" algn="ctr" rtl="0">
              <a:spcBef>
                <a:spcPts val="0"/>
              </a:spcBef>
              <a:spcAft>
                <a:spcPts val="0"/>
              </a:spcAft>
              <a:buNone/>
            </a:pPr>
            <a:endParaRPr sz="1600" dirty="0">
              <a:latin typeface="Century Gothic" panose="020B0502020202020204" pitchFamily="34" charset="0"/>
              <a:ea typeface="Montserrat"/>
              <a:cs typeface="Montserrat"/>
              <a:sym typeface="Montserrat"/>
            </a:endParaRPr>
          </a:p>
          <a:p>
            <a:pPr marL="0" lvl="0" indent="0" algn="ctr" rtl="0">
              <a:spcBef>
                <a:spcPts val="0"/>
              </a:spcBef>
              <a:spcAft>
                <a:spcPts val="0"/>
              </a:spcAft>
              <a:buNone/>
            </a:pPr>
            <a:r>
              <a:rPr lang="ko" sz="1600" dirty="0">
                <a:latin typeface="Century Gothic" panose="020B0502020202020204" pitchFamily="34" charset="0"/>
                <a:ea typeface="Montserrat"/>
                <a:cs typeface="Montserrat"/>
                <a:sym typeface="Montserrat"/>
              </a:rPr>
              <a:t>In developing countries, the most marginalized, including women, the elderly, children, Indigenous people, and refugees, faced amplified consequences during the pandemic. </a:t>
            </a:r>
            <a:endParaRPr sz="1600" dirty="0">
              <a:latin typeface="Century Gothic" panose="020B0502020202020204" pitchFamily="34" charset="0"/>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1612</Words>
  <Application>Microsoft Office PowerPoint</Application>
  <PresentationFormat>On-screen Show (16:9)</PresentationFormat>
  <Paragraphs>105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Montserrat</vt:lpstr>
      <vt:lpstr>Century Gothic</vt:lpstr>
      <vt:lpstr>Antic Slab</vt:lpstr>
      <vt:lpstr>Calibri</vt:lpstr>
      <vt:lpstr>Arial</vt:lpstr>
      <vt:lpstr>Rozha One</vt:lpstr>
      <vt:lpstr>Montserrat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GLM-Nicole</dc:creator>
  <cp:lastModifiedBy>Nicole Longo</cp:lastModifiedBy>
  <cp:revision>32</cp:revision>
  <dcterms:modified xsi:type="dcterms:W3CDTF">2021-07-05T23:51:31Z</dcterms:modified>
</cp:coreProperties>
</file>